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7" r:id="rId4"/>
    <p:sldId id="259" r:id="rId5"/>
    <p:sldId id="270" r:id="rId6"/>
    <p:sldId id="271" r:id="rId7"/>
    <p:sldId id="272" r:id="rId8"/>
    <p:sldId id="273" r:id="rId9"/>
    <p:sldId id="274" r:id="rId10"/>
    <p:sldId id="269" r:id="rId11"/>
    <p:sldId id="258" r:id="rId12"/>
    <p:sldId id="265" r:id="rId13"/>
    <p:sldId id="268" r:id="rId14"/>
    <p:sldId id="261" r:id="rId15"/>
    <p:sldId id="263" r:id="rId16"/>
    <p:sldId id="264" r:id="rId17"/>
  </p:sldIdLst>
  <p:sldSz cx="12192000" cy="6858000"/>
  <p:notesSz cx="6858000" cy="9144000"/>
  <p:embeddedFontLst>
    <p:embeddedFont>
      <p:font typeface="Nunito Sans" pitchFamily="2" charset="0"/>
      <p:regular r:id="rId19"/>
      <p:bold r:id="rId20"/>
      <p:italic r:id="rId21"/>
      <p:boldItalic r:id="rId22"/>
    </p:embeddedFont>
    <p:embeddedFont>
      <p:font typeface="Nunito Sans Black" pitchFamily="2"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jsUNs0FmYtHnlNO43Gz9jAfZFGF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ymetria Diseñ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6" autoAdjust="0"/>
  </p:normalViewPr>
  <p:slideViewPr>
    <p:cSldViewPr snapToGrid="0">
      <p:cViewPr varScale="1">
        <p:scale>
          <a:sx n="65" d="100"/>
          <a:sy n="65" d="100"/>
        </p:scale>
        <p:origin x="9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26T17:23:37.114" idx="1">
    <p:pos x="7776" y="0"/>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oogle.com/document/d/133bPw_uU6quyaCW0KUGYRqIV5XJPFbGr/edit?usp=sharing&amp;ouid=107132437745420382364&amp;rtpof=true&amp;sd=tru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0" name="Google Shape;15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Game</a:t>
            </a:r>
            <a:r>
              <a:rPr lang="es-CO" dirty="0"/>
              <a:t>: https://www.baamboozle.com/game/554532 </a:t>
            </a:r>
            <a:endParaRPr dirty="0"/>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Game</a:t>
            </a:r>
            <a:r>
              <a:rPr lang="es-CO" dirty="0"/>
              <a:t>: https://www.baamboozle.com/game/554532 </a:t>
            </a:r>
            <a:endParaRPr dirty="0"/>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12</a:t>
            </a:fld>
            <a:endParaRPr/>
          </a:p>
        </p:txBody>
      </p:sp>
    </p:spTree>
    <p:extLst>
      <p:ext uri="{BB962C8B-B14F-4D97-AF65-F5344CB8AC3E}">
        <p14:creationId xmlns:p14="http://schemas.microsoft.com/office/powerpoint/2010/main" val="275823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Video: https://www.youtube.com/watch?v=CP-wWXjQ4Oo&amp;ab_channel=GuardianJobs </a:t>
            </a:r>
            <a:endParaRPr dirty="0"/>
          </a:p>
        </p:txBody>
      </p:sp>
      <p:sp>
        <p:nvSpPr>
          <p:cNvPr id="174" name="Google Shape;17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13</a:t>
            </a:fld>
            <a:endParaRPr/>
          </a:p>
        </p:txBody>
      </p:sp>
    </p:spTree>
    <p:extLst>
      <p:ext uri="{BB962C8B-B14F-4D97-AF65-F5344CB8AC3E}">
        <p14:creationId xmlns:p14="http://schemas.microsoft.com/office/powerpoint/2010/main" val="381848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Video: https://www.youtube.com/watch?v=CP-wWXjQ4Oo&amp;ab_channel=GuardianJobs </a:t>
            </a:r>
            <a:endParaRPr dirty="0"/>
          </a:p>
        </p:txBody>
      </p:sp>
      <p:sp>
        <p:nvSpPr>
          <p:cNvPr id="174" name="Google Shape;17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List</a:t>
            </a:r>
            <a:r>
              <a:rPr lang="es-CO" dirty="0"/>
              <a:t>: </a:t>
            </a:r>
            <a:r>
              <a:rPr lang="es-CO" u="sng" dirty="0">
                <a:solidFill>
                  <a:schemeClr val="hlink"/>
                </a:solidFill>
                <a:hlinkClick r:id="rId3"/>
              </a:rPr>
              <a:t>https://docs.google.com/document/d/133bPw_uU6quyaCW0KUGYRqIV5XJPFbGr/edit?usp=sharing&amp;ouid=107132437745420382364&amp;rtpof=true&amp;sd=true</a:t>
            </a:r>
            <a:r>
              <a:rPr lang="es-CO" dirty="0"/>
              <a:t> </a:t>
            </a:r>
            <a:endParaRPr dirty="0"/>
          </a:p>
        </p:txBody>
      </p:sp>
      <p:sp>
        <p:nvSpPr>
          <p:cNvPr id="201" name="Google Shape;20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15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Answers</a:t>
            </a:r>
            <a:r>
              <a:rPr lang="es-CO" dirty="0"/>
              <a:t> </a:t>
            </a:r>
            <a:r>
              <a:rPr lang="es-CO" dirty="0" err="1"/>
              <a:t>to</a:t>
            </a:r>
            <a:r>
              <a:rPr lang="es-CO" dirty="0"/>
              <a:t> </a:t>
            </a:r>
            <a:r>
              <a:rPr lang="es-CO" dirty="0" err="1"/>
              <a:t>the</a:t>
            </a:r>
            <a:r>
              <a:rPr lang="es-CO" dirty="0"/>
              <a:t> </a:t>
            </a:r>
            <a:r>
              <a:rPr lang="es-CO" dirty="0" err="1"/>
              <a:t>comprehension</a:t>
            </a:r>
            <a:r>
              <a:rPr lang="es-CO" dirty="0"/>
              <a:t> </a:t>
            </a:r>
            <a:r>
              <a:rPr lang="es-CO" dirty="0" err="1"/>
              <a:t>questions</a:t>
            </a:r>
            <a:r>
              <a:rPr lang="es-CO"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1. </a:t>
            </a:r>
            <a:r>
              <a:rPr lang="es-CO" dirty="0" err="1"/>
              <a:t>Bob's</a:t>
            </a:r>
            <a:r>
              <a:rPr lang="es-CO" dirty="0"/>
              <a:t> </a:t>
            </a:r>
            <a:r>
              <a:rPr lang="es-CO" dirty="0" err="1"/>
              <a:t>main</a:t>
            </a:r>
            <a:r>
              <a:rPr lang="es-CO" dirty="0"/>
              <a:t> </a:t>
            </a:r>
            <a:r>
              <a:rPr lang="es-CO" dirty="0" err="1"/>
              <a:t>concern</a:t>
            </a:r>
            <a:r>
              <a:rPr lang="es-CO" dirty="0"/>
              <a:t> </a:t>
            </a:r>
            <a:r>
              <a:rPr lang="es-CO" dirty="0" err="1"/>
              <a:t>regarding</a:t>
            </a:r>
            <a:r>
              <a:rPr lang="es-CO" dirty="0"/>
              <a:t> robots and </a:t>
            </a:r>
            <a:r>
              <a:rPr lang="es-CO" dirty="0" err="1"/>
              <a:t>automation</a:t>
            </a:r>
            <a:r>
              <a:rPr lang="es-CO" dirty="0"/>
              <a:t> </a:t>
            </a:r>
            <a:r>
              <a:rPr lang="es-CO" dirty="0" err="1"/>
              <a:t>is</a:t>
            </a:r>
            <a:r>
              <a:rPr lang="es-CO" dirty="0"/>
              <a:t> </a:t>
            </a:r>
            <a:r>
              <a:rPr lang="es-CO" dirty="0" err="1"/>
              <a:t>that</a:t>
            </a:r>
            <a:r>
              <a:rPr lang="es-CO" dirty="0"/>
              <a:t> </a:t>
            </a:r>
            <a:r>
              <a:rPr lang="es-CO" dirty="0" err="1"/>
              <a:t>they</a:t>
            </a:r>
            <a:r>
              <a:rPr lang="es-CO" dirty="0"/>
              <a:t> </a:t>
            </a:r>
            <a:r>
              <a:rPr lang="es-CO" dirty="0" err="1"/>
              <a:t>will</a:t>
            </a:r>
            <a:r>
              <a:rPr lang="es-CO" dirty="0"/>
              <a:t> </a:t>
            </a:r>
            <a:r>
              <a:rPr lang="es-CO" dirty="0" err="1"/>
              <a:t>take</a:t>
            </a:r>
            <a:r>
              <a:rPr lang="es-CO" dirty="0"/>
              <a:t> </a:t>
            </a:r>
            <a:r>
              <a:rPr lang="es-CO" dirty="0" err="1"/>
              <a:t>over</a:t>
            </a:r>
            <a:r>
              <a:rPr lang="es-CO" dirty="0"/>
              <a:t> </a:t>
            </a:r>
            <a:r>
              <a:rPr lang="es-CO" dirty="0" err="1"/>
              <a:t>jobs</a:t>
            </a:r>
            <a:r>
              <a:rPr lang="es-CO" dirty="0"/>
              <a:t>, </a:t>
            </a:r>
            <a:r>
              <a:rPr lang="es-CO" dirty="0" err="1"/>
              <a:t>leading</a:t>
            </a:r>
            <a:r>
              <a:rPr lang="es-CO" dirty="0"/>
              <a:t> </a:t>
            </a:r>
            <a:r>
              <a:rPr lang="es-CO" dirty="0" err="1"/>
              <a:t>to</a:t>
            </a:r>
            <a:r>
              <a:rPr lang="es-CO" dirty="0"/>
              <a:t> </a:t>
            </a:r>
            <a:r>
              <a:rPr lang="es-CO" dirty="0" err="1"/>
              <a:t>unemployment</a:t>
            </a:r>
            <a:r>
              <a:rPr lang="es-CO" dirty="0"/>
              <a:t> and </a:t>
            </a:r>
            <a:r>
              <a:rPr lang="es-CO" dirty="0" err="1"/>
              <a:t>potentially</a:t>
            </a:r>
            <a:r>
              <a:rPr lang="es-CO" dirty="0"/>
              <a:t> </a:t>
            </a:r>
            <a:r>
              <a:rPr lang="es-CO" dirty="0" err="1"/>
              <a:t>causing</a:t>
            </a:r>
            <a:r>
              <a:rPr lang="es-CO" dirty="0"/>
              <a:t> societal </a:t>
            </a:r>
            <a:r>
              <a:rPr lang="es-CO" dirty="0" err="1"/>
              <a:t>upheaval</a:t>
            </a:r>
            <a:r>
              <a:rPr lang="es-CO" dirty="0"/>
              <a:t>.</a:t>
            </a:r>
            <a:endParaRPr dirty="0"/>
          </a:p>
          <a:p>
            <a:pPr marL="0" lvl="0" indent="0" algn="l" rtl="0">
              <a:lnSpc>
                <a:spcPct val="100000"/>
              </a:lnSpc>
              <a:spcBef>
                <a:spcPts val="0"/>
              </a:spcBef>
              <a:spcAft>
                <a:spcPts val="0"/>
              </a:spcAft>
              <a:buSzPts val="1400"/>
              <a:buNone/>
            </a:pPr>
            <a:r>
              <a:rPr lang="es-CO" dirty="0"/>
              <a:t>2. </a:t>
            </a:r>
            <a:r>
              <a:rPr lang="es-CO" dirty="0" err="1"/>
              <a:t>The</a:t>
            </a:r>
            <a:r>
              <a:rPr lang="es-CO" dirty="0"/>
              <a:t> speaker </a:t>
            </a:r>
            <a:r>
              <a:rPr lang="es-CO" dirty="0" err="1"/>
              <a:t>counters</a:t>
            </a:r>
            <a:r>
              <a:rPr lang="es-CO" dirty="0"/>
              <a:t> </a:t>
            </a:r>
            <a:r>
              <a:rPr lang="es-CO" dirty="0" err="1"/>
              <a:t>Bob's</a:t>
            </a:r>
            <a:r>
              <a:rPr lang="es-CO" dirty="0"/>
              <a:t> </a:t>
            </a:r>
            <a:r>
              <a:rPr lang="es-CO" dirty="0" err="1"/>
              <a:t>concerns</a:t>
            </a:r>
            <a:r>
              <a:rPr lang="es-CO" dirty="0"/>
              <a:t> </a:t>
            </a:r>
            <a:r>
              <a:rPr lang="es-CO" dirty="0" err="1"/>
              <a:t>by</a:t>
            </a:r>
            <a:r>
              <a:rPr lang="es-CO" dirty="0"/>
              <a:t> </a:t>
            </a:r>
            <a:r>
              <a:rPr lang="es-CO" dirty="0" err="1"/>
              <a:t>pointing</a:t>
            </a:r>
            <a:r>
              <a:rPr lang="es-CO" dirty="0"/>
              <a:t> </a:t>
            </a:r>
            <a:r>
              <a:rPr lang="es-CO" dirty="0" err="1"/>
              <a:t>out</a:t>
            </a:r>
            <a:r>
              <a:rPr lang="es-CO" dirty="0"/>
              <a:t> </a:t>
            </a:r>
            <a:r>
              <a:rPr lang="es-CO" dirty="0" err="1"/>
              <a:t>that</a:t>
            </a:r>
            <a:r>
              <a:rPr lang="es-CO" dirty="0"/>
              <a:t> </a:t>
            </a:r>
            <a:r>
              <a:rPr lang="es-CO" dirty="0" err="1"/>
              <a:t>technological</a:t>
            </a:r>
            <a:r>
              <a:rPr lang="es-CO" dirty="0"/>
              <a:t> </a:t>
            </a:r>
            <a:r>
              <a:rPr lang="es-CO" dirty="0" err="1"/>
              <a:t>advancements</a:t>
            </a:r>
            <a:r>
              <a:rPr lang="es-CO" dirty="0"/>
              <a:t> </a:t>
            </a:r>
            <a:r>
              <a:rPr lang="es-CO" dirty="0" err="1"/>
              <a:t>have</a:t>
            </a:r>
            <a:r>
              <a:rPr lang="es-CO" dirty="0"/>
              <a:t> </a:t>
            </a:r>
            <a:r>
              <a:rPr lang="es-CO" dirty="0" err="1"/>
              <a:t>historically</a:t>
            </a:r>
            <a:r>
              <a:rPr lang="es-CO" dirty="0"/>
              <a:t> led </a:t>
            </a:r>
            <a:r>
              <a:rPr lang="es-CO" dirty="0" err="1"/>
              <a:t>to</a:t>
            </a:r>
            <a:r>
              <a:rPr lang="es-CO" dirty="0"/>
              <a:t> </a:t>
            </a:r>
            <a:r>
              <a:rPr lang="es-CO" dirty="0" err="1"/>
              <a:t>increased</a:t>
            </a:r>
            <a:r>
              <a:rPr lang="es-CO" dirty="0"/>
              <a:t> </a:t>
            </a:r>
            <a:r>
              <a:rPr lang="es-CO" dirty="0" err="1"/>
              <a:t>efficiency</a:t>
            </a:r>
            <a:r>
              <a:rPr lang="es-CO" dirty="0"/>
              <a:t> and </a:t>
            </a:r>
            <a:r>
              <a:rPr lang="es-CO" dirty="0" err="1"/>
              <a:t>prosperity</a:t>
            </a:r>
            <a:r>
              <a:rPr lang="es-CO" dirty="0"/>
              <a:t>, and </a:t>
            </a:r>
            <a:r>
              <a:rPr lang="es-CO" dirty="0" err="1"/>
              <a:t>that</a:t>
            </a:r>
            <a:r>
              <a:rPr lang="es-CO" dirty="0"/>
              <a:t> </a:t>
            </a:r>
            <a:r>
              <a:rPr lang="es-CO" dirty="0" err="1"/>
              <a:t>humans</a:t>
            </a:r>
            <a:r>
              <a:rPr lang="es-CO" dirty="0"/>
              <a:t> </a:t>
            </a:r>
            <a:r>
              <a:rPr lang="es-CO" dirty="0" err="1"/>
              <a:t>have</a:t>
            </a:r>
            <a:r>
              <a:rPr lang="es-CO" dirty="0"/>
              <a:t> </a:t>
            </a:r>
            <a:r>
              <a:rPr lang="es-CO" dirty="0" err="1"/>
              <a:t>adapted</a:t>
            </a:r>
            <a:r>
              <a:rPr lang="es-CO" dirty="0"/>
              <a:t> </a:t>
            </a:r>
            <a:r>
              <a:rPr lang="es-CO" dirty="0" err="1"/>
              <a:t>to</a:t>
            </a:r>
            <a:r>
              <a:rPr lang="es-CO" dirty="0"/>
              <a:t> </a:t>
            </a:r>
            <a:r>
              <a:rPr lang="es-CO" dirty="0" err="1"/>
              <a:t>these</a:t>
            </a:r>
            <a:r>
              <a:rPr lang="es-CO" dirty="0"/>
              <a:t> </a:t>
            </a:r>
            <a:r>
              <a:rPr lang="es-CO" dirty="0" err="1"/>
              <a:t>changes</a:t>
            </a:r>
            <a:r>
              <a:rPr lang="es-CO" dirty="0"/>
              <a:t> </a:t>
            </a:r>
            <a:r>
              <a:rPr lang="es-CO" dirty="0" err="1"/>
              <a:t>by</a:t>
            </a:r>
            <a:r>
              <a:rPr lang="es-CO" dirty="0"/>
              <a:t> </a:t>
            </a:r>
            <a:r>
              <a:rPr lang="es-CO" dirty="0" err="1"/>
              <a:t>learning</a:t>
            </a:r>
            <a:r>
              <a:rPr lang="es-CO" dirty="0"/>
              <a:t> new </a:t>
            </a:r>
            <a:r>
              <a:rPr lang="es-CO" dirty="0" err="1"/>
              <a:t>skills</a:t>
            </a:r>
            <a:r>
              <a:rPr lang="es-CO" dirty="0"/>
              <a:t>.</a:t>
            </a:r>
            <a:endParaRPr dirty="0"/>
          </a:p>
          <a:p>
            <a:pPr marL="0" lvl="0" indent="0" algn="l" rtl="0">
              <a:lnSpc>
                <a:spcPct val="100000"/>
              </a:lnSpc>
              <a:spcBef>
                <a:spcPts val="0"/>
              </a:spcBef>
              <a:spcAft>
                <a:spcPts val="0"/>
              </a:spcAft>
              <a:buSzPts val="1400"/>
              <a:buNone/>
            </a:pPr>
            <a:r>
              <a:rPr lang="es-CO" dirty="0"/>
              <a:t>3. </a:t>
            </a:r>
            <a:r>
              <a:rPr lang="es-CO" dirty="0" err="1"/>
              <a:t>The</a:t>
            </a:r>
            <a:r>
              <a:rPr lang="es-CO" dirty="0"/>
              <a:t> speaker uses </a:t>
            </a:r>
            <a:r>
              <a:rPr lang="es-CO" dirty="0" err="1"/>
              <a:t>the</a:t>
            </a:r>
            <a:r>
              <a:rPr lang="es-CO" dirty="0"/>
              <a:t> </a:t>
            </a:r>
            <a:r>
              <a:rPr lang="es-CO" dirty="0" err="1"/>
              <a:t>example</a:t>
            </a:r>
            <a:r>
              <a:rPr lang="es-CO" dirty="0"/>
              <a:t> </a:t>
            </a:r>
            <a:r>
              <a:rPr lang="es-CO" dirty="0" err="1"/>
              <a:t>of</a:t>
            </a:r>
            <a:r>
              <a:rPr lang="es-CO" dirty="0"/>
              <a:t> </a:t>
            </a:r>
            <a:r>
              <a:rPr lang="es-CO" dirty="0" err="1"/>
              <a:t>the</a:t>
            </a:r>
            <a:r>
              <a:rPr lang="es-CO" dirty="0"/>
              <a:t> Industrial </a:t>
            </a:r>
            <a:r>
              <a:rPr lang="es-CO" dirty="0" err="1"/>
              <a:t>Revolution</a:t>
            </a:r>
            <a:r>
              <a:rPr lang="es-CO" dirty="0"/>
              <a:t> </a:t>
            </a:r>
            <a:r>
              <a:rPr lang="es-CO" dirty="0" err="1"/>
              <a:t>to</a:t>
            </a:r>
            <a:r>
              <a:rPr lang="es-CO" dirty="0"/>
              <a:t> </a:t>
            </a:r>
            <a:r>
              <a:rPr lang="es-CO" dirty="0" err="1"/>
              <a:t>illustrate</a:t>
            </a:r>
            <a:r>
              <a:rPr lang="es-CO" dirty="0"/>
              <a:t> </a:t>
            </a:r>
            <a:r>
              <a:rPr lang="es-CO" dirty="0" err="1"/>
              <a:t>the</a:t>
            </a:r>
            <a:r>
              <a:rPr lang="es-CO" dirty="0"/>
              <a:t> </a:t>
            </a:r>
            <a:r>
              <a:rPr lang="es-CO" dirty="0" err="1"/>
              <a:t>impact</a:t>
            </a:r>
            <a:r>
              <a:rPr lang="es-CO" dirty="0"/>
              <a:t> </a:t>
            </a:r>
            <a:r>
              <a:rPr lang="es-CO" dirty="0" err="1"/>
              <a:t>of</a:t>
            </a:r>
            <a:r>
              <a:rPr lang="es-CO" dirty="0"/>
              <a:t> </a:t>
            </a:r>
            <a:r>
              <a:rPr lang="es-CO" dirty="0" err="1"/>
              <a:t>technological</a:t>
            </a:r>
            <a:r>
              <a:rPr lang="es-CO" dirty="0"/>
              <a:t> </a:t>
            </a:r>
            <a:r>
              <a:rPr lang="es-CO" dirty="0" err="1"/>
              <a:t>advancements</a:t>
            </a:r>
            <a:r>
              <a:rPr lang="es-CO" dirty="0"/>
              <a:t> </a:t>
            </a:r>
            <a:r>
              <a:rPr lang="es-CO" dirty="0" err="1"/>
              <a:t>on</a:t>
            </a:r>
            <a:r>
              <a:rPr lang="es-CO" dirty="0"/>
              <a:t> </a:t>
            </a:r>
            <a:r>
              <a:rPr lang="es-CO" dirty="0" err="1"/>
              <a:t>employment</a:t>
            </a:r>
            <a:r>
              <a:rPr lang="es-CO" dirty="0"/>
              <a:t>, </a:t>
            </a:r>
            <a:r>
              <a:rPr lang="es-CO" dirty="0" err="1"/>
              <a:t>highlighting</a:t>
            </a:r>
            <a:r>
              <a:rPr lang="es-CO" dirty="0"/>
              <a:t> </a:t>
            </a:r>
            <a:r>
              <a:rPr lang="es-CO" dirty="0" err="1"/>
              <a:t>how</a:t>
            </a:r>
            <a:r>
              <a:rPr lang="es-CO" dirty="0"/>
              <a:t> </a:t>
            </a:r>
            <a:r>
              <a:rPr lang="es-CO" dirty="0" err="1"/>
              <a:t>automation</a:t>
            </a:r>
            <a:r>
              <a:rPr lang="es-CO" dirty="0"/>
              <a:t> has led </a:t>
            </a:r>
            <a:r>
              <a:rPr lang="es-CO" dirty="0" err="1"/>
              <a:t>to</a:t>
            </a:r>
            <a:r>
              <a:rPr lang="es-CO" dirty="0"/>
              <a:t> </a:t>
            </a:r>
            <a:r>
              <a:rPr lang="es-CO" dirty="0" err="1"/>
              <a:t>fewer</a:t>
            </a:r>
            <a:r>
              <a:rPr lang="es-CO" dirty="0"/>
              <a:t> </a:t>
            </a:r>
            <a:r>
              <a:rPr lang="es-CO" dirty="0" err="1"/>
              <a:t>people</a:t>
            </a:r>
            <a:r>
              <a:rPr lang="es-CO" dirty="0"/>
              <a:t> </a:t>
            </a:r>
            <a:r>
              <a:rPr lang="es-CO" dirty="0" err="1"/>
              <a:t>working</a:t>
            </a:r>
            <a:r>
              <a:rPr lang="es-CO" dirty="0"/>
              <a:t> </a:t>
            </a:r>
            <a:r>
              <a:rPr lang="es-CO" dirty="0" err="1"/>
              <a:t>fewer</a:t>
            </a:r>
            <a:r>
              <a:rPr lang="es-CO" dirty="0"/>
              <a:t> </a:t>
            </a:r>
            <a:r>
              <a:rPr lang="es-CO" dirty="0" err="1"/>
              <a:t>hours</a:t>
            </a:r>
            <a:r>
              <a:rPr lang="es-CO" dirty="0"/>
              <a:t> </a:t>
            </a:r>
            <a:r>
              <a:rPr lang="es-CO" dirty="0" err="1"/>
              <a:t>to</a:t>
            </a:r>
            <a:r>
              <a:rPr lang="es-CO" dirty="0"/>
              <a:t> </a:t>
            </a:r>
            <a:r>
              <a:rPr lang="es-CO" dirty="0" err="1"/>
              <a:t>achieve</a:t>
            </a:r>
            <a:r>
              <a:rPr lang="es-CO" dirty="0"/>
              <a:t> </a:t>
            </a:r>
            <a:r>
              <a:rPr lang="es-CO" dirty="0" err="1"/>
              <a:t>greater</a:t>
            </a:r>
            <a:r>
              <a:rPr lang="es-CO" dirty="0"/>
              <a:t> </a:t>
            </a:r>
            <a:r>
              <a:rPr lang="es-CO" dirty="0" err="1"/>
              <a:t>prosperity</a:t>
            </a:r>
            <a:r>
              <a:rPr lang="es-CO" dirty="0"/>
              <a:t>.</a:t>
            </a:r>
            <a:endParaRPr dirty="0"/>
          </a:p>
          <a:p>
            <a:pPr marL="0" lvl="0" indent="0" algn="l" rtl="0">
              <a:lnSpc>
                <a:spcPct val="100000"/>
              </a:lnSpc>
              <a:spcBef>
                <a:spcPts val="0"/>
              </a:spcBef>
              <a:spcAft>
                <a:spcPts val="0"/>
              </a:spcAft>
              <a:buSzPts val="1400"/>
              <a:buNone/>
            </a:pPr>
            <a:r>
              <a:rPr lang="es-CO" dirty="0"/>
              <a:t>4. </a:t>
            </a:r>
            <a:r>
              <a:rPr lang="es-CO" dirty="0" err="1"/>
              <a:t>Some</a:t>
            </a:r>
            <a:r>
              <a:rPr lang="es-CO" dirty="0"/>
              <a:t> </a:t>
            </a:r>
            <a:r>
              <a:rPr lang="es-CO" dirty="0" err="1"/>
              <a:t>benefits</a:t>
            </a:r>
            <a:r>
              <a:rPr lang="es-CO" dirty="0"/>
              <a:t> </a:t>
            </a:r>
            <a:r>
              <a:rPr lang="es-CO" dirty="0" err="1"/>
              <a:t>of</a:t>
            </a:r>
            <a:r>
              <a:rPr lang="es-CO" dirty="0"/>
              <a:t> </a:t>
            </a:r>
            <a:r>
              <a:rPr lang="es-CO" dirty="0" err="1"/>
              <a:t>automation</a:t>
            </a:r>
            <a:r>
              <a:rPr lang="es-CO" dirty="0"/>
              <a:t> </a:t>
            </a:r>
            <a:r>
              <a:rPr lang="es-CO" dirty="0" err="1"/>
              <a:t>mentioned</a:t>
            </a:r>
            <a:r>
              <a:rPr lang="es-CO" dirty="0"/>
              <a:t> in </a:t>
            </a:r>
            <a:r>
              <a:rPr lang="es-CO" dirty="0" err="1"/>
              <a:t>the</a:t>
            </a:r>
            <a:r>
              <a:rPr lang="es-CO" dirty="0"/>
              <a:t> </a:t>
            </a:r>
            <a:r>
              <a:rPr lang="es-CO" dirty="0" err="1"/>
              <a:t>text</a:t>
            </a:r>
            <a:r>
              <a:rPr lang="es-CO" dirty="0"/>
              <a:t> </a:t>
            </a:r>
            <a:r>
              <a:rPr lang="es-CO" dirty="0" err="1"/>
              <a:t>include</a:t>
            </a:r>
            <a:r>
              <a:rPr lang="es-CO" dirty="0"/>
              <a:t> </a:t>
            </a:r>
            <a:r>
              <a:rPr lang="es-CO" dirty="0" err="1"/>
              <a:t>increased</a:t>
            </a:r>
            <a:r>
              <a:rPr lang="es-CO" dirty="0"/>
              <a:t> </a:t>
            </a:r>
            <a:r>
              <a:rPr lang="es-CO" dirty="0" err="1"/>
              <a:t>efficiency</a:t>
            </a:r>
            <a:r>
              <a:rPr lang="es-CO" dirty="0"/>
              <a:t>, </a:t>
            </a:r>
            <a:r>
              <a:rPr lang="es-CO" dirty="0" err="1"/>
              <a:t>reduced</a:t>
            </a:r>
            <a:r>
              <a:rPr lang="es-CO" dirty="0"/>
              <a:t> </a:t>
            </a:r>
            <a:r>
              <a:rPr lang="es-CO" dirty="0" err="1"/>
              <a:t>workload</a:t>
            </a:r>
            <a:r>
              <a:rPr lang="es-CO" dirty="0"/>
              <a:t>, and </a:t>
            </a:r>
            <a:r>
              <a:rPr lang="es-CO" dirty="0" err="1"/>
              <a:t>the</a:t>
            </a:r>
            <a:r>
              <a:rPr lang="es-CO" dirty="0"/>
              <a:t> </a:t>
            </a:r>
            <a:r>
              <a:rPr lang="es-CO" dirty="0" err="1"/>
              <a:t>ability</a:t>
            </a:r>
            <a:r>
              <a:rPr lang="es-CO" dirty="0"/>
              <a:t> </a:t>
            </a:r>
            <a:r>
              <a:rPr lang="es-CO" dirty="0" err="1"/>
              <a:t>to</a:t>
            </a:r>
            <a:r>
              <a:rPr lang="es-CO" dirty="0"/>
              <a:t> </a:t>
            </a:r>
            <a:r>
              <a:rPr lang="es-CO" dirty="0" err="1"/>
              <a:t>perform</a:t>
            </a:r>
            <a:r>
              <a:rPr lang="es-CO" dirty="0"/>
              <a:t> </a:t>
            </a:r>
            <a:r>
              <a:rPr lang="es-CO" dirty="0" err="1"/>
              <a:t>tasks</a:t>
            </a:r>
            <a:r>
              <a:rPr lang="es-CO" dirty="0"/>
              <a:t> </a:t>
            </a:r>
            <a:r>
              <a:rPr lang="es-CO" dirty="0" err="1"/>
              <a:t>that</a:t>
            </a:r>
            <a:r>
              <a:rPr lang="es-CO" dirty="0"/>
              <a:t> are </a:t>
            </a:r>
            <a:r>
              <a:rPr lang="es-CO" dirty="0" err="1"/>
              <a:t>difficult</a:t>
            </a:r>
            <a:r>
              <a:rPr lang="es-CO" dirty="0"/>
              <a:t>, </a:t>
            </a:r>
            <a:r>
              <a:rPr lang="es-CO" dirty="0" err="1"/>
              <a:t>dirty</a:t>
            </a:r>
            <a:r>
              <a:rPr lang="es-CO" dirty="0"/>
              <a:t>, </a:t>
            </a:r>
            <a:r>
              <a:rPr lang="es-CO" dirty="0" err="1"/>
              <a:t>dangerous</a:t>
            </a:r>
            <a:r>
              <a:rPr lang="es-CO" dirty="0"/>
              <a:t>, </a:t>
            </a:r>
            <a:r>
              <a:rPr lang="es-CO" dirty="0" err="1"/>
              <a:t>or</a:t>
            </a:r>
            <a:r>
              <a:rPr lang="es-CO" dirty="0"/>
              <a:t> time-</a:t>
            </a:r>
            <a:r>
              <a:rPr lang="es-CO" dirty="0" err="1"/>
              <a:t>consuming</a:t>
            </a:r>
            <a:r>
              <a:rPr lang="es-CO" dirty="0"/>
              <a:t>.</a:t>
            </a:r>
            <a:endParaRPr dirty="0"/>
          </a:p>
          <a:p>
            <a:pPr marL="0" lvl="0" indent="0" algn="l" rtl="0">
              <a:lnSpc>
                <a:spcPct val="100000"/>
              </a:lnSpc>
              <a:spcBef>
                <a:spcPts val="0"/>
              </a:spcBef>
              <a:spcAft>
                <a:spcPts val="0"/>
              </a:spcAft>
              <a:buSzPts val="1400"/>
              <a:buNone/>
            </a:pPr>
            <a:r>
              <a:rPr lang="es-CO" dirty="0"/>
              <a:t>5. </a:t>
            </a:r>
            <a:r>
              <a:rPr lang="es-CO" dirty="0" err="1"/>
              <a:t>The</a:t>
            </a:r>
            <a:r>
              <a:rPr lang="es-CO" dirty="0"/>
              <a:t> speaker </a:t>
            </a:r>
            <a:r>
              <a:rPr lang="es-CO" dirty="0" err="1"/>
              <a:t>suggests</a:t>
            </a:r>
            <a:r>
              <a:rPr lang="es-CO" dirty="0"/>
              <a:t> </a:t>
            </a:r>
            <a:r>
              <a:rPr lang="es-CO" dirty="0" err="1"/>
              <a:t>that</a:t>
            </a:r>
            <a:r>
              <a:rPr lang="es-CO" dirty="0"/>
              <a:t> </a:t>
            </a:r>
            <a:r>
              <a:rPr lang="es-CO" dirty="0" err="1"/>
              <a:t>humans</a:t>
            </a:r>
            <a:r>
              <a:rPr lang="es-CO" dirty="0"/>
              <a:t> </a:t>
            </a:r>
            <a:r>
              <a:rPr lang="es-CO" dirty="0" err="1"/>
              <a:t>adapt</a:t>
            </a:r>
            <a:r>
              <a:rPr lang="es-CO" dirty="0"/>
              <a:t> </a:t>
            </a:r>
            <a:r>
              <a:rPr lang="es-CO" dirty="0" err="1"/>
              <a:t>to</a:t>
            </a:r>
            <a:r>
              <a:rPr lang="es-CO" dirty="0"/>
              <a:t> </a:t>
            </a:r>
            <a:r>
              <a:rPr lang="es-CO" dirty="0" err="1"/>
              <a:t>technological</a:t>
            </a:r>
            <a:r>
              <a:rPr lang="es-CO" dirty="0"/>
              <a:t> </a:t>
            </a:r>
            <a:r>
              <a:rPr lang="es-CO" dirty="0" err="1"/>
              <a:t>advancements</a:t>
            </a:r>
            <a:r>
              <a:rPr lang="es-CO" dirty="0"/>
              <a:t> </a:t>
            </a:r>
            <a:r>
              <a:rPr lang="es-CO" dirty="0" err="1"/>
              <a:t>by</a:t>
            </a:r>
            <a:r>
              <a:rPr lang="es-CO" dirty="0"/>
              <a:t> </a:t>
            </a:r>
            <a:r>
              <a:rPr lang="es-CO" dirty="0" err="1"/>
              <a:t>learning</a:t>
            </a:r>
            <a:r>
              <a:rPr lang="es-CO" dirty="0"/>
              <a:t> new </a:t>
            </a:r>
            <a:r>
              <a:rPr lang="es-CO" dirty="0" err="1"/>
              <a:t>skills</a:t>
            </a:r>
            <a:r>
              <a:rPr lang="es-CO" dirty="0"/>
              <a:t> and </a:t>
            </a:r>
            <a:r>
              <a:rPr lang="es-CO" dirty="0" err="1"/>
              <a:t>finding</a:t>
            </a:r>
            <a:r>
              <a:rPr lang="es-CO" dirty="0"/>
              <a:t> new </a:t>
            </a:r>
            <a:r>
              <a:rPr lang="es-CO" dirty="0" err="1"/>
              <a:t>opportunities</a:t>
            </a:r>
            <a:r>
              <a:rPr lang="es-CO" dirty="0"/>
              <a:t>, </a:t>
            </a:r>
            <a:r>
              <a:rPr lang="es-CO" dirty="0" err="1"/>
              <a:t>ultimately</a:t>
            </a:r>
            <a:r>
              <a:rPr lang="es-CO" dirty="0"/>
              <a:t> </a:t>
            </a:r>
            <a:r>
              <a:rPr lang="es-CO" dirty="0" err="1"/>
              <a:t>benefiting</a:t>
            </a:r>
            <a:r>
              <a:rPr lang="es-CO" dirty="0"/>
              <a:t> </a:t>
            </a:r>
            <a:r>
              <a:rPr lang="es-CO" dirty="0" err="1"/>
              <a:t>from</a:t>
            </a:r>
            <a:r>
              <a:rPr lang="es-CO" dirty="0"/>
              <a:t> </a:t>
            </a:r>
            <a:r>
              <a:rPr lang="es-CO" dirty="0" err="1"/>
              <a:t>having</a:t>
            </a:r>
            <a:r>
              <a:rPr lang="es-CO" dirty="0"/>
              <a:t> </a:t>
            </a:r>
            <a:r>
              <a:rPr lang="es-CO" dirty="0" err="1"/>
              <a:t>their</a:t>
            </a:r>
            <a:r>
              <a:rPr lang="es-CO" dirty="0"/>
              <a:t> </a:t>
            </a:r>
            <a:r>
              <a:rPr lang="es-CO" dirty="0" err="1"/>
              <a:t>previous</a:t>
            </a:r>
            <a:r>
              <a:rPr lang="es-CO" dirty="0"/>
              <a:t> </a:t>
            </a:r>
            <a:r>
              <a:rPr lang="es-CO" dirty="0" err="1"/>
              <a:t>jobs</a:t>
            </a:r>
            <a:r>
              <a:rPr lang="es-CO" dirty="0"/>
              <a:t> done </a:t>
            </a:r>
            <a:r>
              <a:rPr lang="es-CO" dirty="0" err="1"/>
              <a:t>by</a:t>
            </a:r>
            <a:r>
              <a:rPr lang="es-CO" dirty="0"/>
              <a:t> machines.</a:t>
            </a:r>
            <a:endParaRPr dirty="0"/>
          </a:p>
        </p:txBody>
      </p:sp>
      <p:sp>
        <p:nvSpPr>
          <p:cNvPr id="214" name="Google Shape;21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Answers</a:t>
            </a:r>
            <a:r>
              <a:rPr lang="es-CO" dirty="0"/>
              <a:t> </a:t>
            </a:r>
            <a:r>
              <a:rPr lang="es-CO" dirty="0" err="1"/>
              <a:t>to</a:t>
            </a:r>
            <a:r>
              <a:rPr lang="es-CO" dirty="0"/>
              <a:t> </a:t>
            </a:r>
            <a:r>
              <a:rPr lang="es-CO" dirty="0" err="1"/>
              <a:t>the</a:t>
            </a:r>
            <a:r>
              <a:rPr lang="es-CO" dirty="0"/>
              <a:t> </a:t>
            </a:r>
            <a:r>
              <a:rPr lang="es-CO" dirty="0" err="1"/>
              <a:t>comprehension</a:t>
            </a:r>
            <a:r>
              <a:rPr lang="es-CO" dirty="0"/>
              <a:t> </a:t>
            </a:r>
            <a:r>
              <a:rPr lang="es-CO" dirty="0" err="1"/>
              <a:t>questions</a:t>
            </a:r>
            <a:r>
              <a:rPr lang="es-CO"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1. </a:t>
            </a:r>
            <a:r>
              <a:rPr lang="es-CO" dirty="0" err="1"/>
              <a:t>Bob's</a:t>
            </a:r>
            <a:r>
              <a:rPr lang="es-CO" dirty="0"/>
              <a:t> </a:t>
            </a:r>
            <a:r>
              <a:rPr lang="es-CO" dirty="0" err="1"/>
              <a:t>main</a:t>
            </a:r>
            <a:r>
              <a:rPr lang="es-CO" dirty="0"/>
              <a:t> </a:t>
            </a:r>
            <a:r>
              <a:rPr lang="es-CO" dirty="0" err="1"/>
              <a:t>concern</a:t>
            </a:r>
            <a:r>
              <a:rPr lang="es-CO" dirty="0"/>
              <a:t> </a:t>
            </a:r>
            <a:r>
              <a:rPr lang="es-CO" dirty="0" err="1"/>
              <a:t>regarding</a:t>
            </a:r>
            <a:r>
              <a:rPr lang="es-CO" dirty="0"/>
              <a:t> robots and </a:t>
            </a:r>
            <a:r>
              <a:rPr lang="es-CO" dirty="0" err="1"/>
              <a:t>automation</a:t>
            </a:r>
            <a:r>
              <a:rPr lang="es-CO" dirty="0"/>
              <a:t> </a:t>
            </a:r>
            <a:r>
              <a:rPr lang="es-CO" dirty="0" err="1"/>
              <a:t>is</a:t>
            </a:r>
            <a:r>
              <a:rPr lang="es-CO" dirty="0"/>
              <a:t> </a:t>
            </a:r>
            <a:r>
              <a:rPr lang="es-CO" dirty="0" err="1"/>
              <a:t>that</a:t>
            </a:r>
            <a:r>
              <a:rPr lang="es-CO" dirty="0"/>
              <a:t> </a:t>
            </a:r>
            <a:r>
              <a:rPr lang="es-CO" dirty="0" err="1"/>
              <a:t>they</a:t>
            </a:r>
            <a:r>
              <a:rPr lang="es-CO" dirty="0"/>
              <a:t> </a:t>
            </a:r>
            <a:r>
              <a:rPr lang="es-CO" dirty="0" err="1"/>
              <a:t>will</a:t>
            </a:r>
            <a:r>
              <a:rPr lang="es-CO" dirty="0"/>
              <a:t> </a:t>
            </a:r>
            <a:r>
              <a:rPr lang="es-CO" dirty="0" err="1"/>
              <a:t>take</a:t>
            </a:r>
            <a:r>
              <a:rPr lang="es-CO" dirty="0"/>
              <a:t> </a:t>
            </a:r>
            <a:r>
              <a:rPr lang="es-CO" dirty="0" err="1"/>
              <a:t>over</a:t>
            </a:r>
            <a:r>
              <a:rPr lang="es-CO" dirty="0"/>
              <a:t> </a:t>
            </a:r>
            <a:r>
              <a:rPr lang="es-CO" dirty="0" err="1"/>
              <a:t>jobs</a:t>
            </a:r>
            <a:r>
              <a:rPr lang="es-CO" dirty="0"/>
              <a:t>, </a:t>
            </a:r>
            <a:r>
              <a:rPr lang="es-CO" dirty="0" err="1"/>
              <a:t>leading</a:t>
            </a:r>
            <a:r>
              <a:rPr lang="es-CO" dirty="0"/>
              <a:t> </a:t>
            </a:r>
            <a:r>
              <a:rPr lang="es-CO" dirty="0" err="1"/>
              <a:t>to</a:t>
            </a:r>
            <a:r>
              <a:rPr lang="es-CO" dirty="0"/>
              <a:t> </a:t>
            </a:r>
            <a:r>
              <a:rPr lang="es-CO" dirty="0" err="1"/>
              <a:t>unemployment</a:t>
            </a:r>
            <a:r>
              <a:rPr lang="es-CO" dirty="0"/>
              <a:t> and </a:t>
            </a:r>
            <a:r>
              <a:rPr lang="es-CO" dirty="0" err="1"/>
              <a:t>potentially</a:t>
            </a:r>
            <a:r>
              <a:rPr lang="es-CO" dirty="0"/>
              <a:t> </a:t>
            </a:r>
            <a:r>
              <a:rPr lang="es-CO" dirty="0" err="1"/>
              <a:t>causing</a:t>
            </a:r>
            <a:r>
              <a:rPr lang="es-CO" dirty="0"/>
              <a:t> societal </a:t>
            </a:r>
            <a:r>
              <a:rPr lang="es-CO" dirty="0" err="1"/>
              <a:t>upheaval</a:t>
            </a:r>
            <a:r>
              <a:rPr lang="es-CO" dirty="0"/>
              <a:t>.</a:t>
            </a:r>
            <a:endParaRPr dirty="0"/>
          </a:p>
          <a:p>
            <a:pPr marL="0" lvl="0" indent="0" algn="l" rtl="0">
              <a:lnSpc>
                <a:spcPct val="100000"/>
              </a:lnSpc>
              <a:spcBef>
                <a:spcPts val="0"/>
              </a:spcBef>
              <a:spcAft>
                <a:spcPts val="0"/>
              </a:spcAft>
              <a:buSzPts val="1400"/>
              <a:buNone/>
            </a:pPr>
            <a:r>
              <a:rPr lang="es-CO" dirty="0"/>
              <a:t>2. </a:t>
            </a:r>
            <a:r>
              <a:rPr lang="es-CO" dirty="0" err="1"/>
              <a:t>The</a:t>
            </a:r>
            <a:r>
              <a:rPr lang="es-CO" dirty="0"/>
              <a:t> speaker </a:t>
            </a:r>
            <a:r>
              <a:rPr lang="es-CO" dirty="0" err="1"/>
              <a:t>counters</a:t>
            </a:r>
            <a:r>
              <a:rPr lang="es-CO" dirty="0"/>
              <a:t> </a:t>
            </a:r>
            <a:r>
              <a:rPr lang="es-CO" dirty="0" err="1"/>
              <a:t>Bob's</a:t>
            </a:r>
            <a:r>
              <a:rPr lang="es-CO" dirty="0"/>
              <a:t> </a:t>
            </a:r>
            <a:r>
              <a:rPr lang="es-CO" dirty="0" err="1"/>
              <a:t>concerns</a:t>
            </a:r>
            <a:r>
              <a:rPr lang="es-CO" dirty="0"/>
              <a:t> </a:t>
            </a:r>
            <a:r>
              <a:rPr lang="es-CO" dirty="0" err="1"/>
              <a:t>by</a:t>
            </a:r>
            <a:r>
              <a:rPr lang="es-CO" dirty="0"/>
              <a:t> </a:t>
            </a:r>
            <a:r>
              <a:rPr lang="es-CO" dirty="0" err="1"/>
              <a:t>pointing</a:t>
            </a:r>
            <a:r>
              <a:rPr lang="es-CO" dirty="0"/>
              <a:t> </a:t>
            </a:r>
            <a:r>
              <a:rPr lang="es-CO" dirty="0" err="1"/>
              <a:t>out</a:t>
            </a:r>
            <a:r>
              <a:rPr lang="es-CO" dirty="0"/>
              <a:t> </a:t>
            </a:r>
            <a:r>
              <a:rPr lang="es-CO" dirty="0" err="1"/>
              <a:t>that</a:t>
            </a:r>
            <a:r>
              <a:rPr lang="es-CO" dirty="0"/>
              <a:t> </a:t>
            </a:r>
            <a:r>
              <a:rPr lang="es-CO" dirty="0" err="1"/>
              <a:t>technological</a:t>
            </a:r>
            <a:r>
              <a:rPr lang="es-CO" dirty="0"/>
              <a:t> </a:t>
            </a:r>
            <a:r>
              <a:rPr lang="es-CO" dirty="0" err="1"/>
              <a:t>advancements</a:t>
            </a:r>
            <a:r>
              <a:rPr lang="es-CO" dirty="0"/>
              <a:t> </a:t>
            </a:r>
            <a:r>
              <a:rPr lang="es-CO" dirty="0" err="1"/>
              <a:t>have</a:t>
            </a:r>
            <a:r>
              <a:rPr lang="es-CO" dirty="0"/>
              <a:t> </a:t>
            </a:r>
            <a:r>
              <a:rPr lang="es-CO" dirty="0" err="1"/>
              <a:t>historically</a:t>
            </a:r>
            <a:r>
              <a:rPr lang="es-CO" dirty="0"/>
              <a:t> led </a:t>
            </a:r>
            <a:r>
              <a:rPr lang="es-CO" dirty="0" err="1"/>
              <a:t>to</a:t>
            </a:r>
            <a:r>
              <a:rPr lang="es-CO" dirty="0"/>
              <a:t> </a:t>
            </a:r>
            <a:r>
              <a:rPr lang="es-CO" dirty="0" err="1"/>
              <a:t>increased</a:t>
            </a:r>
            <a:r>
              <a:rPr lang="es-CO" dirty="0"/>
              <a:t> </a:t>
            </a:r>
            <a:r>
              <a:rPr lang="es-CO" dirty="0" err="1"/>
              <a:t>efficiency</a:t>
            </a:r>
            <a:r>
              <a:rPr lang="es-CO" dirty="0"/>
              <a:t> and </a:t>
            </a:r>
            <a:r>
              <a:rPr lang="es-CO" dirty="0" err="1"/>
              <a:t>prosperity</a:t>
            </a:r>
            <a:r>
              <a:rPr lang="es-CO" dirty="0"/>
              <a:t>, and </a:t>
            </a:r>
            <a:r>
              <a:rPr lang="es-CO" dirty="0" err="1"/>
              <a:t>that</a:t>
            </a:r>
            <a:r>
              <a:rPr lang="es-CO" dirty="0"/>
              <a:t> </a:t>
            </a:r>
            <a:r>
              <a:rPr lang="es-CO" dirty="0" err="1"/>
              <a:t>humans</a:t>
            </a:r>
            <a:r>
              <a:rPr lang="es-CO" dirty="0"/>
              <a:t> </a:t>
            </a:r>
            <a:r>
              <a:rPr lang="es-CO" dirty="0" err="1"/>
              <a:t>have</a:t>
            </a:r>
            <a:r>
              <a:rPr lang="es-CO" dirty="0"/>
              <a:t> </a:t>
            </a:r>
            <a:r>
              <a:rPr lang="es-CO" dirty="0" err="1"/>
              <a:t>adapted</a:t>
            </a:r>
            <a:r>
              <a:rPr lang="es-CO" dirty="0"/>
              <a:t> </a:t>
            </a:r>
            <a:r>
              <a:rPr lang="es-CO" dirty="0" err="1"/>
              <a:t>to</a:t>
            </a:r>
            <a:r>
              <a:rPr lang="es-CO" dirty="0"/>
              <a:t> </a:t>
            </a:r>
            <a:r>
              <a:rPr lang="es-CO" dirty="0" err="1"/>
              <a:t>these</a:t>
            </a:r>
            <a:r>
              <a:rPr lang="es-CO" dirty="0"/>
              <a:t> </a:t>
            </a:r>
            <a:r>
              <a:rPr lang="es-CO" dirty="0" err="1"/>
              <a:t>changes</a:t>
            </a:r>
            <a:r>
              <a:rPr lang="es-CO" dirty="0"/>
              <a:t> </a:t>
            </a:r>
            <a:r>
              <a:rPr lang="es-CO" dirty="0" err="1"/>
              <a:t>by</a:t>
            </a:r>
            <a:r>
              <a:rPr lang="es-CO" dirty="0"/>
              <a:t> </a:t>
            </a:r>
            <a:r>
              <a:rPr lang="es-CO" dirty="0" err="1"/>
              <a:t>learning</a:t>
            </a:r>
            <a:r>
              <a:rPr lang="es-CO" dirty="0"/>
              <a:t> new </a:t>
            </a:r>
            <a:r>
              <a:rPr lang="es-CO" dirty="0" err="1"/>
              <a:t>skills</a:t>
            </a:r>
            <a:r>
              <a:rPr lang="es-CO" dirty="0"/>
              <a:t>.</a:t>
            </a:r>
            <a:endParaRPr dirty="0"/>
          </a:p>
          <a:p>
            <a:pPr marL="0" lvl="0" indent="0" algn="l" rtl="0">
              <a:lnSpc>
                <a:spcPct val="100000"/>
              </a:lnSpc>
              <a:spcBef>
                <a:spcPts val="0"/>
              </a:spcBef>
              <a:spcAft>
                <a:spcPts val="0"/>
              </a:spcAft>
              <a:buSzPts val="1400"/>
              <a:buNone/>
            </a:pPr>
            <a:r>
              <a:rPr lang="es-CO" dirty="0"/>
              <a:t>3. </a:t>
            </a:r>
            <a:r>
              <a:rPr lang="es-CO" dirty="0" err="1"/>
              <a:t>The</a:t>
            </a:r>
            <a:r>
              <a:rPr lang="es-CO" dirty="0"/>
              <a:t> speaker uses </a:t>
            </a:r>
            <a:r>
              <a:rPr lang="es-CO" dirty="0" err="1"/>
              <a:t>the</a:t>
            </a:r>
            <a:r>
              <a:rPr lang="es-CO" dirty="0"/>
              <a:t> </a:t>
            </a:r>
            <a:r>
              <a:rPr lang="es-CO" dirty="0" err="1"/>
              <a:t>example</a:t>
            </a:r>
            <a:r>
              <a:rPr lang="es-CO" dirty="0"/>
              <a:t> </a:t>
            </a:r>
            <a:r>
              <a:rPr lang="es-CO" dirty="0" err="1"/>
              <a:t>of</a:t>
            </a:r>
            <a:r>
              <a:rPr lang="es-CO" dirty="0"/>
              <a:t> </a:t>
            </a:r>
            <a:r>
              <a:rPr lang="es-CO" dirty="0" err="1"/>
              <a:t>the</a:t>
            </a:r>
            <a:r>
              <a:rPr lang="es-CO" dirty="0"/>
              <a:t> Industrial </a:t>
            </a:r>
            <a:r>
              <a:rPr lang="es-CO" dirty="0" err="1"/>
              <a:t>Revolution</a:t>
            </a:r>
            <a:r>
              <a:rPr lang="es-CO" dirty="0"/>
              <a:t> </a:t>
            </a:r>
            <a:r>
              <a:rPr lang="es-CO" dirty="0" err="1"/>
              <a:t>to</a:t>
            </a:r>
            <a:r>
              <a:rPr lang="es-CO" dirty="0"/>
              <a:t> </a:t>
            </a:r>
            <a:r>
              <a:rPr lang="es-CO" dirty="0" err="1"/>
              <a:t>illustrate</a:t>
            </a:r>
            <a:r>
              <a:rPr lang="es-CO" dirty="0"/>
              <a:t> </a:t>
            </a:r>
            <a:r>
              <a:rPr lang="es-CO" dirty="0" err="1"/>
              <a:t>the</a:t>
            </a:r>
            <a:r>
              <a:rPr lang="es-CO" dirty="0"/>
              <a:t> </a:t>
            </a:r>
            <a:r>
              <a:rPr lang="es-CO" dirty="0" err="1"/>
              <a:t>impact</a:t>
            </a:r>
            <a:r>
              <a:rPr lang="es-CO" dirty="0"/>
              <a:t> </a:t>
            </a:r>
            <a:r>
              <a:rPr lang="es-CO" dirty="0" err="1"/>
              <a:t>of</a:t>
            </a:r>
            <a:r>
              <a:rPr lang="es-CO" dirty="0"/>
              <a:t> </a:t>
            </a:r>
            <a:r>
              <a:rPr lang="es-CO" dirty="0" err="1"/>
              <a:t>technological</a:t>
            </a:r>
            <a:r>
              <a:rPr lang="es-CO" dirty="0"/>
              <a:t> </a:t>
            </a:r>
            <a:r>
              <a:rPr lang="es-CO" dirty="0" err="1"/>
              <a:t>advancements</a:t>
            </a:r>
            <a:r>
              <a:rPr lang="es-CO" dirty="0"/>
              <a:t> </a:t>
            </a:r>
            <a:r>
              <a:rPr lang="es-CO" dirty="0" err="1"/>
              <a:t>on</a:t>
            </a:r>
            <a:r>
              <a:rPr lang="es-CO" dirty="0"/>
              <a:t> </a:t>
            </a:r>
            <a:r>
              <a:rPr lang="es-CO" dirty="0" err="1"/>
              <a:t>employment</a:t>
            </a:r>
            <a:r>
              <a:rPr lang="es-CO" dirty="0"/>
              <a:t>, </a:t>
            </a:r>
            <a:r>
              <a:rPr lang="es-CO" dirty="0" err="1"/>
              <a:t>highlighting</a:t>
            </a:r>
            <a:r>
              <a:rPr lang="es-CO" dirty="0"/>
              <a:t> </a:t>
            </a:r>
            <a:r>
              <a:rPr lang="es-CO" dirty="0" err="1"/>
              <a:t>how</a:t>
            </a:r>
            <a:r>
              <a:rPr lang="es-CO" dirty="0"/>
              <a:t> </a:t>
            </a:r>
            <a:r>
              <a:rPr lang="es-CO" dirty="0" err="1"/>
              <a:t>automation</a:t>
            </a:r>
            <a:r>
              <a:rPr lang="es-CO" dirty="0"/>
              <a:t> has led </a:t>
            </a:r>
            <a:r>
              <a:rPr lang="es-CO" dirty="0" err="1"/>
              <a:t>to</a:t>
            </a:r>
            <a:r>
              <a:rPr lang="es-CO" dirty="0"/>
              <a:t> </a:t>
            </a:r>
            <a:r>
              <a:rPr lang="es-CO" dirty="0" err="1"/>
              <a:t>fewer</a:t>
            </a:r>
            <a:r>
              <a:rPr lang="es-CO" dirty="0"/>
              <a:t> </a:t>
            </a:r>
            <a:r>
              <a:rPr lang="es-CO" dirty="0" err="1"/>
              <a:t>people</a:t>
            </a:r>
            <a:r>
              <a:rPr lang="es-CO" dirty="0"/>
              <a:t> </a:t>
            </a:r>
            <a:r>
              <a:rPr lang="es-CO" dirty="0" err="1"/>
              <a:t>working</a:t>
            </a:r>
            <a:r>
              <a:rPr lang="es-CO" dirty="0"/>
              <a:t> </a:t>
            </a:r>
            <a:r>
              <a:rPr lang="es-CO" dirty="0" err="1"/>
              <a:t>fewer</a:t>
            </a:r>
            <a:r>
              <a:rPr lang="es-CO" dirty="0"/>
              <a:t> </a:t>
            </a:r>
            <a:r>
              <a:rPr lang="es-CO" dirty="0" err="1"/>
              <a:t>hours</a:t>
            </a:r>
            <a:r>
              <a:rPr lang="es-CO" dirty="0"/>
              <a:t> </a:t>
            </a:r>
            <a:r>
              <a:rPr lang="es-CO" dirty="0" err="1"/>
              <a:t>to</a:t>
            </a:r>
            <a:r>
              <a:rPr lang="es-CO" dirty="0"/>
              <a:t> </a:t>
            </a:r>
            <a:r>
              <a:rPr lang="es-CO" dirty="0" err="1"/>
              <a:t>achieve</a:t>
            </a:r>
            <a:r>
              <a:rPr lang="es-CO" dirty="0"/>
              <a:t> </a:t>
            </a:r>
            <a:r>
              <a:rPr lang="es-CO" dirty="0" err="1"/>
              <a:t>greater</a:t>
            </a:r>
            <a:r>
              <a:rPr lang="es-CO" dirty="0"/>
              <a:t> </a:t>
            </a:r>
            <a:r>
              <a:rPr lang="es-CO" dirty="0" err="1"/>
              <a:t>prosperity</a:t>
            </a:r>
            <a:r>
              <a:rPr lang="es-CO" dirty="0"/>
              <a:t>.</a:t>
            </a:r>
            <a:endParaRPr dirty="0"/>
          </a:p>
          <a:p>
            <a:pPr marL="0" lvl="0" indent="0" algn="l" rtl="0">
              <a:lnSpc>
                <a:spcPct val="100000"/>
              </a:lnSpc>
              <a:spcBef>
                <a:spcPts val="0"/>
              </a:spcBef>
              <a:spcAft>
                <a:spcPts val="0"/>
              </a:spcAft>
              <a:buSzPts val="1400"/>
              <a:buNone/>
            </a:pPr>
            <a:r>
              <a:rPr lang="es-CO" dirty="0"/>
              <a:t>4. </a:t>
            </a:r>
            <a:r>
              <a:rPr lang="es-CO" dirty="0" err="1"/>
              <a:t>Some</a:t>
            </a:r>
            <a:r>
              <a:rPr lang="es-CO" dirty="0"/>
              <a:t> </a:t>
            </a:r>
            <a:r>
              <a:rPr lang="es-CO" dirty="0" err="1"/>
              <a:t>benefits</a:t>
            </a:r>
            <a:r>
              <a:rPr lang="es-CO" dirty="0"/>
              <a:t> </a:t>
            </a:r>
            <a:r>
              <a:rPr lang="es-CO" dirty="0" err="1"/>
              <a:t>of</a:t>
            </a:r>
            <a:r>
              <a:rPr lang="es-CO" dirty="0"/>
              <a:t> </a:t>
            </a:r>
            <a:r>
              <a:rPr lang="es-CO" dirty="0" err="1"/>
              <a:t>automation</a:t>
            </a:r>
            <a:r>
              <a:rPr lang="es-CO" dirty="0"/>
              <a:t> </a:t>
            </a:r>
            <a:r>
              <a:rPr lang="es-CO" dirty="0" err="1"/>
              <a:t>mentioned</a:t>
            </a:r>
            <a:r>
              <a:rPr lang="es-CO" dirty="0"/>
              <a:t> in </a:t>
            </a:r>
            <a:r>
              <a:rPr lang="es-CO" dirty="0" err="1"/>
              <a:t>the</a:t>
            </a:r>
            <a:r>
              <a:rPr lang="es-CO" dirty="0"/>
              <a:t> </a:t>
            </a:r>
            <a:r>
              <a:rPr lang="es-CO" dirty="0" err="1"/>
              <a:t>text</a:t>
            </a:r>
            <a:r>
              <a:rPr lang="es-CO" dirty="0"/>
              <a:t> </a:t>
            </a:r>
            <a:r>
              <a:rPr lang="es-CO" dirty="0" err="1"/>
              <a:t>include</a:t>
            </a:r>
            <a:r>
              <a:rPr lang="es-CO" dirty="0"/>
              <a:t> </a:t>
            </a:r>
            <a:r>
              <a:rPr lang="es-CO" dirty="0" err="1"/>
              <a:t>increased</a:t>
            </a:r>
            <a:r>
              <a:rPr lang="es-CO" dirty="0"/>
              <a:t> </a:t>
            </a:r>
            <a:r>
              <a:rPr lang="es-CO" dirty="0" err="1"/>
              <a:t>efficiency</a:t>
            </a:r>
            <a:r>
              <a:rPr lang="es-CO" dirty="0"/>
              <a:t>, </a:t>
            </a:r>
            <a:r>
              <a:rPr lang="es-CO" dirty="0" err="1"/>
              <a:t>reduced</a:t>
            </a:r>
            <a:r>
              <a:rPr lang="es-CO" dirty="0"/>
              <a:t> </a:t>
            </a:r>
            <a:r>
              <a:rPr lang="es-CO" dirty="0" err="1"/>
              <a:t>workload</a:t>
            </a:r>
            <a:r>
              <a:rPr lang="es-CO" dirty="0"/>
              <a:t>, and </a:t>
            </a:r>
            <a:r>
              <a:rPr lang="es-CO" dirty="0" err="1"/>
              <a:t>the</a:t>
            </a:r>
            <a:r>
              <a:rPr lang="es-CO" dirty="0"/>
              <a:t> </a:t>
            </a:r>
            <a:r>
              <a:rPr lang="es-CO" dirty="0" err="1"/>
              <a:t>ability</a:t>
            </a:r>
            <a:r>
              <a:rPr lang="es-CO" dirty="0"/>
              <a:t> </a:t>
            </a:r>
            <a:r>
              <a:rPr lang="es-CO" dirty="0" err="1"/>
              <a:t>to</a:t>
            </a:r>
            <a:r>
              <a:rPr lang="es-CO" dirty="0"/>
              <a:t> </a:t>
            </a:r>
            <a:r>
              <a:rPr lang="es-CO" dirty="0" err="1"/>
              <a:t>perform</a:t>
            </a:r>
            <a:r>
              <a:rPr lang="es-CO" dirty="0"/>
              <a:t> </a:t>
            </a:r>
            <a:r>
              <a:rPr lang="es-CO" dirty="0" err="1"/>
              <a:t>tasks</a:t>
            </a:r>
            <a:r>
              <a:rPr lang="es-CO" dirty="0"/>
              <a:t> </a:t>
            </a:r>
            <a:r>
              <a:rPr lang="es-CO" dirty="0" err="1"/>
              <a:t>that</a:t>
            </a:r>
            <a:r>
              <a:rPr lang="es-CO" dirty="0"/>
              <a:t> are </a:t>
            </a:r>
            <a:r>
              <a:rPr lang="es-CO" dirty="0" err="1"/>
              <a:t>difficult</a:t>
            </a:r>
            <a:r>
              <a:rPr lang="es-CO" dirty="0"/>
              <a:t>, </a:t>
            </a:r>
            <a:r>
              <a:rPr lang="es-CO" dirty="0" err="1"/>
              <a:t>dirty</a:t>
            </a:r>
            <a:r>
              <a:rPr lang="es-CO" dirty="0"/>
              <a:t>, </a:t>
            </a:r>
            <a:r>
              <a:rPr lang="es-CO" dirty="0" err="1"/>
              <a:t>dangerous</a:t>
            </a:r>
            <a:r>
              <a:rPr lang="es-CO" dirty="0"/>
              <a:t>, </a:t>
            </a:r>
            <a:r>
              <a:rPr lang="es-CO" dirty="0" err="1"/>
              <a:t>or</a:t>
            </a:r>
            <a:r>
              <a:rPr lang="es-CO" dirty="0"/>
              <a:t> time-</a:t>
            </a:r>
            <a:r>
              <a:rPr lang="es-CO" dirty="0" err="1"/>
              <a:t>consuming</a:t>
            </a:r>
            <a:r>
              <a:rPr lang="es-CO" dirty="0"/>
              <a:t>.</a:t>
            </a:r>
            <a:endParaRPr dirty="0"/>
          </a:p>
          <a:p>
            <a:pPr marL="0" lvl="0" indent="0" algn="l" rtl="0">
              <a:lnSpc>
                <a:spcPct val="100000"/>
              </a:lnSpc>
              <a:spcBef>
                <a:spcPts val="0"/>
              </a:spcBef>
              <a:spcAft>
                <a:spcPts val="0"/>
              </a:spcAft>
              <a:buSzPts val="1400"/>
              <a:buNone/>
            </a:pPr>
            <a:r>
              <a:rPr lang="es-CO" dirty="0"/>
              <a:t>5. </a:t>
            </a:r>
            <a:r>
              <a:rPr lang="es-CO" dirty="0" err="1"/>
              <a:t>The</a:t>
            </a:r>
            <a:r>
              <a:rPr lang="es-CO" dirty="0"/>
              <a:t> speaker </a:t>
            </a:r>
            <a:r>
              <a:rPr lang="es-CO" dirty="0" err="1"/>
              <a:t>suggests</a:t>
            </a:r>
            <a:r>
              <a:rPr lang="es-CO" dirty="0"/>
              <a:t> </a:t>
            </a:r>
            <a:r>
              <a:rPr lang="es-CO" dirty="0" err="1"/>
              <a:t>that</a:t>
            </a:r>
            <a:r>
              <a:rPr lang="es-CO" dirty="0"/>
              <a:t> </a:t>
            </a:r>
            <a:r>
              <a:rPr lang="es-CO" dirty="0" err="1"/>
              <a:t>humans</a:t>
            </a:r>
            <a:r>
              <a:rPr lang="es-CO" dirty="0"/>
              <a:t> </a:t>
            </a:r>
            <a:r>
              <a:rPr lang="es-CO" dirty="0" err="1"/>
              <a:t>adapt</a:t>
            </a:r>
            <a:r>
              <a:rPr lang="es-CO" dirty="0"/>
              <a:t> </a:t>
            </a:r>
            <a:r>
              <a:rPr lang="es-CO" dirty="0" err="1"/>
              <a:t>to</a:t>
            </a:r>
            <a:r>
              <a:rPr lang="es-CO" dirty="0"/>
              <a:t> </a:t>
            </a:r>
            <a:r>
              <a:rPr lang="es-CO" dirty="0" err="1"/>
              <a:t>technological</a:t>
            </a:r>
            <a:r>
              <a:rPr lang="es-CO" dirty="0"/>
              <a:t> </a:t>
            </a:r>
            <a:r>
              <a:rPr lang="es-CO" dirty="0" err="1"/>
              <a:t>advancements</a:t>
            </a:r>
            <a:r>
              <a:rPr lang="es-CO" dirty="0"/>
              <a:t> </a:t>
            </a:r>
            <a:r>
              <a:rPr lang="es-CO" dirty="0" err="1"/>
              <a:t>by</a:t>
            </a:r>
            <a:r>
              <a:rPr lang="es-CO" dirty="0"/>
              <a:t> </a:t>
            </a:r>
            <a:r>
              <a:rPr lang="es-CO" dirty="0" err="1"/>
              <a:t>learning</a:t>
            </a:r>
            <a:r>
              <a:rPr lang="es-CO" dirty="0"/>
              <a:t> new </a:t>
            </a:r>
            <a:r>
              <a:rPr lang="es-CO" dirty="0" err="1"/>
              <a:t>skills</a:t>
            </a:r>
            <a:r>
              <a:rPr lang="es-CO" dirty="0"/>
              <a:t> and </a:t>
            </a:r>
            <a:r>
              <a:rPr lang="es-CO" dirty="0" err="1"/>
              <a:t>finding</a:t>
            </a:r>
            <a:r>
              <a:rPr lang="es-CO" dirty="0"/>
              <a:t> new </a:t>
            </a:r>
            <a:r>
              <a:rPr lang="es-CO" dirty="0" err="1"/>
              <a:t>opportunities</a:t>
            </a:r>
            <a:r>
              <a:rPr lang="es-CO" dirty="0"/>
              <a:t>, </a:t>
            </a:r>
            <a:r>
              <a:rPr lang="es-CO" dirty="0" err="1"/>
              <a:t>ultimately</a:t>
            </a:r>
            <a:r>
              <a:rPr lang="es-CO" dirty="0"/>
              <a:t> </a:t>
            </a:r>
            <a:r>
              <a:rPr lang="es-CO" dirty="0" err="1"/>
              <a:t>benefiting</a:t>
            </a:r>
            <a:r>
              <a:rPr lang="es-CO" dirty="0"/>
              <a:t> </a:t>
            </a:r>
            <a:r>
              <a:rPr lang="es-CO" dirty="0" err="1"/>
              <a:t>from</a:t>
            </a:r>
            <a:r>
              <a:rPr lang="es-CO" dirty="0"/>
              <a:t> </a:t>
            </a:r>
            <a:r>
              <a:rPr lang="es-CO" dirty="0" err="1"/>
              <a:t>having</a:t>
            </a:r>
            <a:r>
              <a:rPr lang="es-CO" dirty="0"/>
              <a:t> </a:t>
            </a:r>
            <a:r>
              <a:rPr lang="es-CO" dirty="0" err="1"/>
              <a:t>their</a:t>
            </a:r>
            <a:r>
              <a:rPr lang="es-CO" dirty="0"/>
              <a:t> </a:t>
            </a:r>
            <a:r>
              <a:rPr lang="es-CO" dirty="0" err="1"/>
              <a:t>previous</a:t>
            </a:r>
            <a:r>
              <a:rPr lang="es-CO" dirty="0"/>
              <a:t> </a:t>
            </a:r>
            <a:r>
              <a:rPr lang="es-CO" dirty="0" err="1"/>
              <a:t>jobs</a:t>
            </a:r>
            <a:r>
              <a:rPr lang="es-CO" dirty="0"/>
              <a:t> done </a:t>
            </a:r>
            <a:r>
              <a:rPr lang="es-CO" dirty="0" err="1"/>
              <a:t>by</a:t>
            </a:r>
            <a:r>
              <a:rPr lang="es-CO" dirty="0"/>
              <a:t> machines.</a:t>
            </a:r>
            <a:endParaRPr dirty="0"/>
          </a:p>
        </p:txBody>
      </p:sp>
      <p:sp>
        <p:nvSpPr>
          <p:cNvPr id="214" name="Google Shape;21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8</a:t>
            </a:fld>
            <a:endParaRPr/>
          </a:p>
        </p:txBody>
      </p:sp>
    </p:spTree>
    <p:extLst>
      <p:ext uri="{BB962C8B-B14F-4D97-AF65-F5344CB8AC3E}">
        <p14:creationId xmlns:p14="http://schemas.microsoft.com/office/powerpoint/2010/main" val="3857206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err="1"/>
              <a:t>Answers</a:t>
            </a:r>
            <a:r>
              <a:rPr lang="es-CO" dirty="0"/>
              <a:t> </a:t>
            </a:r>
            <a:r>
              <a:rPr lang="es-CO" dirty="0" err="1"/>
              <a:t>to</a:t>
            </a:r>
            <a:r>
              <a:rPr lang="es-CO" dirty="0"/>
              <a:t> </a:t>
            </a:r>
            <a:r>
              <a:rPr lang="es-CO" dirty="0" err="1"/>
              <a:t>the</a:t>
            </a:r>
            <a:r>
              <a:rPr lang="es-CO" dirty="0"/>
              <a:t> </a:t>
            </a:r>
            <a:r>
              <a:rPr lang="es-CO" dirty="0" err="1"/>
              <a:t>comprehension</a:t>
            </a:r>
            <a:r>
              <a:rPr lang="es-CO" dirty="0"/>
              <a:t> </a:t>
            </a:r>
            <a:r>
              <a:rPr lang="es-CO" dirty="0" err="1"/>
              <a:t>questions</a:t>
            </a:r>
            <a:r>
              <a:rPr lang="es-CO"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s-CO" dirty="0"/>
              <a:t>1. </a:t>
            </a:r>
            <a:r>
              <a:rPr lang="es-CO" dirty="0" err="1"/>
              <a:t>Bob's</a:t>
            </a:r>
            <a:r>
              <a:rPr lang="es-CO" dirty="0"/>
              <a:t> </a:t>
            </a:r>
            <a:r>
              <a:rPr lang="es-CO" dirty="0" err="1"/>
              <a:t>main</a:t>
            </a:r>
            <a:r>
              <a:rPr lang="es-CO" dirty="0"/>
              <a:t> </a:t>
            </a:r>
            <a:r>
              <a:rPr lang="es-CO" dirty="0" err="1"/>
              <a:t>concern</a:t>
            </a:r>
            <a:r>
              <a:rPr lang="es-CO" dirty="0"/>
              <a:t> </a:t>
            </a:r>
            <a:r>
              <a:rPr lang="es-CO" dirty="0" err="1"/>
              <a:t>regarding</a:t>
            </a:r>
            <a:r>
              <a:rPr lang="es-CO" dirty="0"/>
              <a:t> robots and </a:t>
            </a:r>
            <a:r>
              <a:rPr lang="es-CO" dirty="0" err="1"/>
              <a:t>automation</a:t>
            </a:r>
            <a:r>
              <a:rPr lang="es-CO" dirty="0"/>
              <a:t> </a:t>
            </a:r>
            <a:r>
              <a:rPr lang="es-CO" dirty="0" err="1"/>
              <a:t>is</a:t>
            </a:r>
            <a:r>
              <a:rPr lang="es-CO" dirty="0"/>
              <a:t> </a:t>
            </a:r>
            <a:r>
              <a:rPr lang="es-CO" dirty="0" err="1"/>
              <a:t>that</a:t>
            </a:r>
            <a:r>
              <a:rPr lang="es-CO" dirty="0"/>
              <a:t> </a:t>
            </a:r>
            <a:r>
              <a:rPr lang="es-CO" dirty="0" err="1"/>
              <a:t>they</a:t>
            </a:r>
            <a:r>
              <a:rPr lang="es-CO" dirty="0"/>
              <a:t> </a:t>
            </a:r>
            <a:r>
              <a:rPr lang="es-CO" dirty="0" err="1"/>
              <a:t>will</a:t>
            </a:r>
            <a:r>
              <a:rPr lang="es-CO" dirty="0"/>
              <a:t> </a:t>
            </a:r>
            <a:r>
              <a:rPr lang="es-CO" dirty="0" err="1"/>
              <a:t>take</a:t>
            </a:r>
            <a:r>
              <a:rPr lang="es-CO" dirty="0"/>
              <a:t> </a:t>
            </a:r>
            <a:r>
              <a:rPr lang="es-CO" dirty="0" err="1"/>
              <a:t>over</a:t>
            </a:r>
            <a:r>
              <a:rPr lang="es-CO" dirty="0"/>
              <a:t> </a:t>
            </a:r>
            <a:r>
              <a:rPr lang="es-CO" dirty="0" err="1"/>
              <a:t>jobs</a:t>
            </a:r>
            <a:r>
              <a:rPr lang="es-CO" dirty="0"/>
              <a:t>, </a:t>
            </a:r>
            <a:r>
              <a:rPr lang="es-CO" dirty="0" err="1"/>
              <a:t>leading</a:t>
            </a:r>
            <a:r>
              <a:rPr lang="es-CO" dirty="0"/>
              <a:t> </a:t>
            </a:r>
            <a:r>
              <a:rPr lang="es-CO" dirty="0" err="1"/>
              <a:t>to</a:t>
            </a:r>
            <a:r>
              <a:rPr lang="es-CO" dirty="0"/>
              <a:t> </a:t>
            </a:r>
            <a:r>
              <a:rPr lang="es-CO" dirty="0" err="1"/>
              <a:t>unemployment</a:t>
            </a:r>
            <a:r>
              <a:rPr lang="es-CO" dirty="0"/>
              <a:t> and </a:t>
            </a:r>
            <a:r>
              <a:rPr lang="es-CO" dirty="0" err="1"/>
              <a:t>potentially</a:t>
            </a:r>
            <a:r>
              <a:rPr lang="es-CO" dirty="0"/>
              <a:t> </a:t>
            </a:r>
            <a:r>
              <a:rPr lang="es-CO" dirty="0" err="1"/>
              <a:t>causing</a:t>
            </a:r>
            <a:r>
              <a:rPr lang="es-CO" dirty="0"/>
              <a:t> societal </a:t>
            </a:r>
            <a:r>
              <a:rPr lang="es-CO" dirty="0" err="1"/>
              <a:t>upheaval</a:t>
            </a:r>
            <a:r>
              <a:rPr lang="es-CO" dirty="0"/>
              <a:t>.</a:t>
            </a:r>
            <a:endParaRPr dirty="0"/>
          </a:p>
          <a:p>
            <a:pPr marL="0" lvl="0" indent="0" algn="l" rtl="0">
              <a:lnSpc>
                <a:spcPct val="100000"/>
              </a:lnSpc>
              <a:spcBef>
                <a:spcPts val="0"/>
              </a:spcBef>
              <a:spcAft>
                <a:spcPts val="0"/>
              </a:spcAft>
              <a:buSzPts val="1400"/>
              <a:buNone/>
            </a:pPr>
            <a:r>
              <a:rPr lang="es-CO" dirty="0"/>
              <a:t>2. </a:t>
            </a:r>
            <a:r>
              <a:rPr lang="es-CO" dirty="0" err="1"/>
              <a:t>The</a:t>
            </a:r>
            <a:r>
              <a:rPr lang="es-CO" dirty="0"/>
              <a:t> speaker </a:t>
            </a:r>
            <a:r>
              <a:rPr lang="es-CO" dirty="0" err="1"/>
              <a:t>counters</a:t>
            </a:r>
            <a:r>
              <a:rPr lang="es-CO" dirty="0"/>
              <a:t> </a:t>
            </a:r>
            <a:r>
              <a:rPr lang="es-CO" dirty="0" err="1"/>
              <a:t>Bob's</a:t>
            </a:r>
            <a:r>
              <a:rPr lang="es-CO" dirty="0"/>
              <a:t> </a:t>
            </a:r>
            <a:r>
              <a:rPr lang="es-CO" dirty="0" err="1"/>
              <a:t>concerns</a:t>
            </a:r>
            <a:r>
              <a:rPr lang="es-CO" dirty="0"/>
              <a:t> </a:t>
            </a:r>
            <a:r>
              <a:rPr lang="es-CO" dirty="0" err="1"/>
              <a:t>by</a:t>
            </a:r>
            <a:r>
              <a:rPr lang="es-CO" dirty="0"/>
              <a:t> </a:t>
            </a:r>
            <a:r>
              <a:rPr lang="es-CO" dirty="0" err="1"/>
              <a:t>pointing</a:t>
            </a:r>
            <a:r>
              <a:rPr lang="es-CO" dirty="0"/>
              <a:t> </a:t>
            </a:r>
            <a:r>
              <a:rPr lang="es-CO" dirty="0" err="1"/>
              <a:t>out</a:t>
            </a:r>
            <a:r>
              <a:rPr lang="es-CO" dirty="0"/>
              <a:t> </a:t>
            </a:r>
            <a:r>
              <a:rPr lang="es-CO" dirty="0" err="1"/>
              <a:t>that</a:t>
            </a:r>
            <a:r>
              <a:rPr lang="es-CO" dirty="0"/>
              <a:t> </a:t>
            </a:r>
            <a:r>
              <a:rPr lang="es-CO" dirty="0" err="1"/>
              <a:t>technological</a:t>
            </a:r>
            <a:r>
              <a:rPr lang="es-CO" dirty="0"/>
              <a:t> </a:t>
            </a:r>
            <a:r>
              <a:rPr lang="es-CO" dirty="0" err="1"/>
              <a:t>advancements</a:t>
            </a:r>
            <a:r>
              <a:rPr lang="es-CO" dirty="0"/>
              <a:t> </a:t>
            </a:r>
            <a:r>
              <a:rPr lang="es-CO" dirty="0" err="1"/>
              <a:t>have</a:t>
            </a:r>
            <a:r>
              <a:rPr lang="es-CO" dirty="0"/>
              <a:t> </a:t>
            </a:r>
            <a:r>
              <a:rPr lang="es-CO" dirty="0" err="1"/>
              <a:t>historically</a:t>
            </a:r>
            <a:r>
              <a:rPr lang="es-CO" dirty="0"/>
              <a:t> led </a:t>
            </a:r>
            <a:r>
              <a:rPr lang="es-CO" dirty="0" err="1"/>
              <a:t>to</a:t>
            </a:r>
            <a:r>
              <a:rPr lang="es-CO" dirty="0"/>
              <a:t> </a:t>
            </a:r>
            <a:r>
              <a:rPr lang="es-CO" dirty="0" err="1"/>
              <a:t>increased</a:t>
            </a:r>
            <a:r>
              <a:rPr lang="es-CO" dirty="0"/>
              <a:t> </a:t>
            </a:r>
            <a:r>
              <a:rPr lang="es-CO" dirty="0" err="1"/>
              <a:t>efficiency</a:t>
            </a:r>
            <a:r>
              <a:rPr lang="es-CO" dirty="0"/>
              <a:t> and </a:t>
            </a:r>
            <a:r>
              <a:rPr lang="es-CO" dirty="0" err="1"/>
              <a:t>prosperity</a:t>
            </a:r>
            <a:r>
              <a:rPr lang="es-CO" dirty="0"/>
              <a:t>, and </a:t>
            </a:r>
            <a:r>
              <a:rPr lang="es-CO" dirty="0" err="1"/>
              <a:t>that</a:t>
            </a:r>
            <a:r>
              <a:rPr lang="es-CO" dirty="0"/>
              <a:t> </a:t>
            </a:r>
            <a:r>
              <a:rPr lang="es-CO" dirty="0" err="1"/>
              <a:t>humans</a:t>
            </a:r>
            <a:r>
              <a:rPr lang="es-CO" dirty="0"/>
              <a:t> </a:t>
            </a:r>
            <a:r>
              <a:rPr lang="es-CO" dirty="0" err="1"/>
              <a:t>have</a:t>
            </a:r>
            <a:r>
              <a:rPr lang="es-CO" dirty="0"/>
              <a:t> </a:t>
            </a:r>
            <a:r>
              <a:rPr lang="es-CO" dirty="0" err="1"/>
              <a:t>adapted</a:t>
            </a:r>
            <a:r>
              <a:rPr lang="es-CO" dirty="0"/>
              <a:t> </a:t>
            </a:r>
            <a:r>
              <a:rPr lang="es-CO" dirty="0" err="1"/>
              <a:t>to</a:t>
            </a:r>
            <a:r>
              <a:rPr lang="es-CO" dirty="0"/>
              <a:t> </a:t>
            </a:r>
            <a:r>
              <a:rPr lang="es-CO" dirty="0" err="1"/>
              <a:t>these</a:t>
            </a:r>
            <a:r>
              <a:rPr lang="es-CO" dirty="0"/>
              <a:t> </a:t>
            </a:r>
            <a:r>
              <a:rPr lang="es-CO" dirty="0" err="1"/>
              <a:t>changes</a:t>
            </a:r>
            <a:r>
              <a:rPr lang="es-CO" dirty="0"/>
              <a:t> </a:t>
            </a:r>
            <a:r>
              <a:rPr lang="es-CO" dirty="0" err="1"/>
              <a:t>by</a:t>
            </a:r>
            <a:r>
              <a:rPr lang="es-CO" dirty="0"/>
              <a:t> </a:t>
            </a:r>
            <a:r>
              <a:rPr lang="es-CO" dirty="0" err="1"/>
              <a:t>learning</a:t>
            </a:r>
            <a:r>
              <a:rPr lang="es-CO" dirty="0"/>
              <a:t> new </a:t>
            </a:r>
            <a:r>
              <a:rPr lang="es-CO" dirty="0" err="1"/>
              <a:t>skills</a:t>
            </a:r>
            <a:r>
              <a:rPr lang="es-CO" dirty="0"/>
              <a:t>.</a:t>
            </a:r>
            <a:endParaRPr dirty="0"/>
          </a:p>
          <a:p>
            <a:pPr marL="0" lvl="0" indent="0" algn="l" rtl="0">
              <a:lnSpc>
                <a:spcPct val="100000"/>
              </a:lnSpc>
              <a:spcBef>
                <a:spcPts val="0"/>
              </a:spcBef>
              <a:spcAft>
                <a:spcPts val="0"/>
              </a:spcAft>
              <a:buSzPts val="1400"/>
              <a:buNone/>
            </a:pPr>
            <a:r>
              <a:rPr lang="es-CO" dirty="0"/>
              <a:t>3. </a:t>
            </a:r>
            <a:r>
              <a:rPr lang="es-CO" dirty="0" err="1"/>
              <a:t>The</a:t>
            </a:r>
            <a:r>
              <a:rPr lang="es-CO" dirty="0"/>
              <a:t> speaker uses </a:t>
            </a:r>
            <a:r>
              <a:rPr lang="es-CO" dirty="0" err="1"/>
              <a:t>the</a:t>
            </a:r>
            <a:r>
              <a:rPr lang="es-CO" dirty="0"/>
              <a:t> </a:t>
            </a:r>
            <a:r>
              <a:rPr lang="es-CO" dirty="0" err="1"/>
              <a:t>example</a:t>
            </a:r>
            <a:r>
              <a:rPr lang="es-CO" dirty="0"/>
              <a:t> </a:t>
            </a:r>
            <a:r>
              <a:rPr lang="es-CO" dirty="0" err="1"/>
              <a:t>of</a:t>
            </a:r>
            <a:r>
              <a:rPr lang="es-CO" dirty="0"/>
              <a:t> </a:t>
            </a:r>
            <a:r>
              <a:rPr lang="es-CO" dirty="0" err="1"/>
              <a:t>the</a:t>
            </a:r>
            <a:r>
              <a:rPr lang="es-CO" dirty="0"/>
              <a:t> Industrial </a:t>
            </a:r>
            <a:r>
              <a:rPr lang="es-CO" dirty="0" err="1"/>
              <a:t>Revolution</a:t>
            </a:r>
            <a:r>
              <a:rPr lang="es-CO" dirty="0"/>
              <a:t> </a:t>
            </a:r>
            <a:r>
              <a:rPr lang="es-CO" dirty="0" err="1"/>
              <a:t>to</a:t>
            </a:r>
            <a:r>
              <a:rPr lang="es-CO" dirty="0"/>
              <a:t> </a:t>
            </a:r>
            <a:r>
              <a:rPr lang="es-CO" dirty="0" err="1"/>
              <a:t>illustrate</a:t>
            </a:r>
            <a:r>
              <a:rPr lang="es-CO" dirty="0"/>
              <a:t> </a:t>
            </a:r>
            <a:r>
              <a:rPr lang="es-CO" dirty="0" err="1"/>
              <a:t>the</a:t>
            </a:r>
            <a:r>
              <a:rPr lang="es-CO" dirty="0"/>
              <a:t> </a:t>
            </a:r>
            <a:r>
              <a:rPr lang="es-CO" dirty="0" err="1"/>
              <a:t>impact</a:t>
            </a:r>
            <a:r>
              <a:rPr lang="es-CO" dirty="0"/>
              <a:t> </a:t>
            </a:r>
            <a:r>
              <a:rPr lang="es-CO" dirty="0" err="1"/>
              <a:t>of</a:t>
            </a:r>
            <a:r>
              <a:rPr lang="es-CO" dirty="0"/>
              <a:t> </a:t>
            </a:r>
            <a:r>
              <a:rPr lang="es-CO" dirty="0" err="1"/>
              <a:t>technological</a:t>
            </a:r>
            <a:r>
              <a:rPr lang="es-CO" dirty="0"/>
              <a:t> </a:t>
            </a:r>
            <a:r>
              <a:rPr lang="es-CO" dirty="0" err="1"/>
              <a:t>advancements</a:t>
            </a:r>
            <a:r>
              <a:rPr lang="es-CO" dirty="0"/>
              <a:t> </a:t>
            </a:r>
            <a:r>
              <a:rPr lang="es-CO" dirty="0" err="1"/>
              <a:t>on</a:t>
            </a:r>
            <a:r>
              <a:rPr lang="es-CO" dirty="0"/>
              <a:t> </a:t>
            </a:r>
            <a:r>
              <a:rPr lang="es-CO" dirty="0" err="1"/>
              <a:t>employment</a:t>
            </a:r>
            <a:r>
              <a:rPr lang="es-CO" dirty="0"/>
              <a:t>, </a:t>
            </a:r>
            <a:r>
              <a:rPr lang="es-CO" dirty="0" err="1"/>
              <a:t>highlighting</a:t>
            </a:r>
            <a:r>
              <a:rPr lang="es-CO" dirty="0"/>
              <a:t> </a:t>
            </a:r>
            <a:r>
              <a:rPr lang="es-CO" dirty="0" err="1"/>
              <a:t>how</a:t>
            </a:r>
            <a:r>
              <a:rPr lang="es-CO" dirty="0"/>
              <a:t> </a:t>
            </a:r>
            <a:r>
              <a:rPr lang="es-CO" dirty="0" err="1"/>
              <a:t>automation</a:t>
            </a:r>
            <a:r>
              <a:rPr lang="es-CO" dirty="0"/>
              <a:t> has led </a:t>
            </a:r>
            <a:r>
              <a:rPr lang="es-CO" dirty="0" err="1"/>
              <a:t>to</a:t>
            </a:r>
            <a:r>
              <a:rPr lang="es-CO" dirty="0"/>
              <a:t> </a:t>
            </a:r>
            <a:r>
              <a:rPr lang="es-CO" dirty="0" err="1"/>
              <a:t>fewer</a:t>
            </a:r>
            <a:r>
              <a:rPr lang="es-CO" dirty="0"/>
              <a:t> </a:t>
            </a:r>
            <a:r>
              <a:rPr lang="es-CO" dirty="0" err="1"/>
              <a:t>people</a:t>
            </a:r>
            <a:r>
              <a:rPr lang="es-CO" dirty="0"/>
              <a:t> </a:t>
            </a:r>
            <a:r>
              <a:rPr lang="es-CO" dirty="0" err="1"/>
              <a:t>working</a:t>
            </a:r>
            <a:r>
              <a:rPr lang="es-CO" dirty="0"/>
              <a:t> </a:t>
            </a:r>
            <a:r>
              <a:rPr lang="es-CO" dirty="0" err="1"/>
              <a:t>fewer</a:t>
            </a:r>
            <a:r>
              <a:rPr lang="es-CO" dirty="0"/>
              <a:t> </a:t>
            </a:r>
            <a:r>
              <a:rPr lang="es-CO" dirty="0" err="1"/>
              <a:t>hours</a:t>
            </a:r>
            <a:r>
              <a:rPr lang="es-CO" dirty="0"/>
              <a:t> </a:t>
            </a:r>
            <a:r>
              <a:rPr lang="es-CO" dirty="0" err="1"/>
              <a:t>to</a:t>
            </a:r>
            <a:r>
              <a:rPr lang="es-CO" dirty="0"/>
              <a:t> </a:t>
            </a:r>
            <a:r>
              <a:rPr lang="es-CO" dirty="0" err="1"/>
              <a:t>achieve</a:t>
            </a:r>
            <a:r>
              <a:rPr lang="es-CO" dirty="0"/>
              <a:t> </a:t>
            </a:r>
            <a:r>
              <a:rPr lang="es-CO" dirty="0" err="1"/>
              <a:t>greater</a:t>
            </a:r>
            <a:r>
              <a:rPr lang="es-CO" dirty="0"/>
              <a:t> </a:t>
            </a:r>
            <a:r>
              <a:rPr lang="es-CO" dirty="0" err="1"/>
              <a:t>prosperity</a:t>
            </a:r>
            <a:r>
              <a:rPr lang="es-CO" dirty="0"/>
              <a:t>.</a:t>
            </a:r>
            <a:endParaRPr dirty="0"/>
          </a:p>
          <a:p>
            <a:pPr marL="0" lvl="0" indent="0" algn="l" rtl="0">
              <a:lnSpc>
                <a:spcPct val="100000"/>
              </a:lnSpc>
              <a:spcBef>
                <a:spcPts val="0"/>
              </a:spcBef>
              <a:spcAft>
                <a:spcPts val="0"/>
              </a:spcAft>
              <a:buSzPts val="1400"/>
              <a:buNone/>
            </a:pPr>
            <a:r>
              <a:rPr lang="es-CO" dirty="0"/>
              <a:t>4. </a:t>
            </a:r>
            <a:r>
              <a:rPr lang="es-CO" dirty="0" err="1"/>
              <a:t>Some</a:t>
            </a:r>
            <a:r>
              <a:rPr lang="es-CO" dirty="0"/>
              <a:t> </a:t>
            </a:r>
            <a:r>
              <a:rPr lang="es-CO" dirty="0" err="1"/>
              <a:t>benefits</a:t>
            </a:r>
            <a:r>
              <a:rPr lang="es-CO" dirty="0"/>
              <a:t> </a:t>
            </a:r>
            <a:r>
              <a:rPr lang="es-CO" dirty="0" err="1"/>
              <a:t>of</a:t>
            </a:r>
            <a:r>
              <a:rPr lang="es-CO" dirty="0"/>
              <a:t> </a:t>
            </a:r>
            <a:r>
              <a:rPr lang="es-CO" dirty="0" err="1"/>
              <a:t>automation</a:t>
            </a:r>
            <a:r>
              <a:rPr lang="es-CO" dirty="0"/>
              <a:t> </a:t>
            </a:r>
            <a:r>
              <a:rPr lang="es-CO" dirty="0" err="1"/>
              <a:t>mentioned</a:t>
            </a:r>
            <a:r>
              <a:rPr lang="es-CO" dirty="0"/>
              <a:t> in </a:t>
            </a:r>
            <a:r>
              <a:rPr lang="es-CO" dirty="0" err="1"/>
              <a:t>the</a:t>
            </a:r>
            <a:r>
              <a:rPr lang="es-CO" dirty="0"/>
              <a:t> </a:t>
            </a:r>
            <a:r>
              <a:rPr lang="es-CO" dirty="0" err="1"/>
              <a:t>text</a:t>
            </a:r>
            <a:r>
              <a:rPr lang="es-CO" dirty="0"/>
              <a:t> </a:t>
            </a:r>
            <a:r>
              <a:rPr lang="es-CO" dirty="0" err="1"/>
              <a:t>include</a:t>
            </a:r>
            <a:r>
              <a:rPr lang="es-CO" dirty="0"/>
              <a:t> </a:t>
            </a:r>
            <a:r>
              <a:rPr lang="es-CO" dirty="0" err="1"/>
              <a:t>increased</a:t>
            </a:r>
            <a:r>
              <a:rPr lang="es-CO" dirty="0"/>
              <a:t> </a:t>
            </a:r>
            <a:r>
              <a:rPr lang="es-CO" dirty="0" err="1"/>
              <a:t>efficiency</a:t>
            </a:r>
            <a:r>
              <a:rPr lang="es-CO" dirty="0"/>
              <a:t>, </a:t>
            </a:r>
            <a:r>
              <a:rPr lang="es-CO" dirty="0" err="1"/>
              <a:t>reduced</a:t>
            </a:r>
            <a:r>
              <a:rPr lang="es-CO" dirty="0"/>
              <a:t> </a:t>
            </a:r>
            <a:r>
              <a:rPr lang="es-CO" dirty="0" err="1"/>
              <a:t>workload</a:t>
            </a:r>
            <a:r>
              <a:rPr lang="es-CO" dirty="0"/>
              <a:t>, and </a:t>
            </a:r>
            <a:r>
              <a:rPr lang="es-CO" dirty="0" err="1"/>
              <a:t>the</a:t>
            </a:r>
            <a:r>
              <a:rPr lang="es-CO" dirty="0"/>
              <a:t> </a:t>
            </a:r>
            <a:r>
              <a:rPr lang="es-CO" dirty="0" err="1"/>
              <a:t>ability</a:t>
            </a:r>
            <a:r>
              <a:rPr lang="es-CO" dirty="0"/>
              <a:t> </a:t>
            </a:r>
            <a:r>
              <a:rPr lang="es-CO" dirty="0" err="1"/>
              <a:t>to</a:t>
            </a:r>
            <a:r>
              <a:rPr lang="es-CO" dirty="0"/>
              <a:t> </a:t>
            </a:r>
            <a:r>
              <a:rPr lang="es-CO" dirty="0" err="1"/>
              <a:t>perform</a:t>
            </a:r>
            <a:r>
              <a:rPr lang="es-CO" dirty="0"/>
              <a:t> </a:t>
            </a:r>
            <a:r>
              <a:rPr lang="es-CO" dirty="0" err="1"/>
              <a:t>tasks</a:t>
            </a:r>
            <a:r>
              <a:rPr lang="es-CO" dirty="0"/>
              <a:t> </a:t>
            </a:r>
            <a:r>
              <a:rPr lang="es-CO" dirty="0" err="1"/>
              <a:t>that</a:t>
            </a:r>
            <a:r>
              <a:rPr lang="es-CO" dirty="0"/>
              <a:t> are </a:t>
            </a:r>
            <a:r>
              <a:rPr lang="es-CO" dirty="0" err="1"/>
              <a:t>difficult</a:t>
            </a:r>
            <a:r>
              <a:rPr lang="es-CO" dirty="0"/>
              <a:t>, </a:t>
            </a:r>
            <a:r>
              <a:rPr lang="es-CO" dirty="0" err="1"/>
              <a:t>dirty</a:t>
            </a:r>
            <a:r>
              <a:rPr lang="es-CO" dirty="0"/>
              <a:t>, </a:t>
            </a:r>
            <a:r>
              <a:rPr lang="es-CO" dirty="0" err="1"/>
              <a:t>dangerous</a:t>
            </a:r>
            <a:r>
              <a:rPr lang="es-CO" dirty="0"/>
              <a:t>, </a:t>
            </a:r>
            <a:r>
              <a:rPr lang="es-CO" dirty="0" err="1"/>
              <a:t>or</a:t>
            </a:r>
            <a:r>
              <a:rPr lang="es-CO" dirty="0"/>
              <a:t> time-</a:t>
            </a:r>
            <a:r>
              <a:rPr lang="es-CO" dirty="0" err="1"/>
              <a:t>consuming</a:t>
            </a:r>
            <a:r>
              <a:rPr lang="es-CO" dirty="0"/>
              <a:t>.</a:t>
            </a:r>
            <a:endParaRPr dirty="0"/>
          </a:p>
          <a:p>
            <a:pPr marL="0" lvl="0" indent="0" algn="l" rtl="0">
              <a:lnSpc>
                <a:spcPct val="100000"/>
              </a:lnSpc>
              <a:spcBef>
                <a:spcPts val="0"/>
              </a:spcBef>
              <a:spcAft>
                <a:spcPts val="0"/>
              </a:spcAft>
              <a:buSzPts val="1400"/>
              <a:buNone/>
            </a:pPr>
            <a:r>
              <a:rPr lang="es-CO" dirty="0"/>
              <a:t>5. </a:t>
            </a:r>
            <a:r>
              <a:rPr lang="es-CO" dirty="0" err="1"/>
              <a:t>The</a:t>
            </a:r>
            <a:r>
              <a:rPr lang="es-CO" dirty="0"/>
              <a:t> speaker </a:t>
            </a:r>
            <a:r>
              <a:rPr lang="es-CO" dirty="0" err="1"/>
              <a:t>suggests</a:t>
            </a:r>
            <a:r>
              <a:rPr lang="es-CO" dirty="0"/>
              <a:t> </a:t>
            </a:r>
            <a:r>
              <a:rPr lang="es-CO" dirty="0" err="1"/>
              <a:t>that</a:t>
            </a:r>
            <a:r>
              <a:rPr lang="es-CO" dirty="0"/>
              <a:t> </a:t>
            </a:r>
            <a:r>
              <a:rPr lang="es-CO" dirty="0" err="1"/>
              <a:t>humans</a:t>
            </a:r>
            <a:r>
              <a:rPr lang="es-CO" dirty="0"/>
              <a:t> </a:t>
            </a:r>
            <a:r>
              <a:rPr lang="es-CO" dirty="0" err="1"/>
              <a:t>adapt</a:t>
            </a:r>
            <a:r>
              <a:rPr lang="es-CO" dirty="0"/>
              <a:t> </a:t>
            </a:r>
            <a:r>
              <a:rPr lang="es-CO" dirty="0" err="1"/>
              <a:t>to</a:t>
            </a:r>
            <a:r>
              <a:rPr lang="es-CO" dirty="0"/>
              <a:t> </a:t>
            </a:r>
            <a:r>
              <a:rPr lang="es-CO" dirty="0" err="1"/>
              <a:t>technological</a:t>
            </a:r>
            <a:r>
              <a:rPr lang="es-CO" dirty="0"/>
              <a:t> </a:t>
            </a:r>
            <a:r>
              <a:rPr lang="es-CO" dirty="0" err="1"/>
              <a:t>advancements</a:t>
            </a:r>
            <a:r>
              <a:rPr lang="es-CO" dirty="0"/>
              <a:t> </a:t>
            </a:r>
            <a:r>
              <a:rPr lang="es-CO" dirty="0" err="1"/>
              <a:t>by</a:t>
            </a:r>
            <a:r>
              <a:rPr lang="es-CO" dirty="0"/>
              <a:t> </a:t>
            </a:r>
            <a:r>
              <a:rPr lang="es-CO" dirty="0" err="1"/>
              <a:t>learning</a:t>
            </a:r>
            <a:r>
              <a:rPr lang="es-CO" dirty="0"/>
              <a:t> new </a:t>
            </a:r>
            <a:r>
              <a:rPr lang="es-CO" dirty="0" err="1"/>
              <a:t>skills</a:t>
            </a:r>
            <a:r>
              <a:rPr lang="es-CO" dirty="0"/>
              <a:t> and </a:t>
            </a:r>
            <a:r>
              <a:rPr lang="es-CO" dirty="0" err="1"/>
              <a:t>finding</a:t>
            </a:r>
            <a:r>
              <a:rPr lang="es-CO" dirty="0"/>
              <a:t> new </a:t>
            </a:r>
            <a:r>
              <a:rPr lang="es-CO" dirty="0" err="1"/>
              <a:t>opportunities</a:t>
            </a:r>
            <a:r>
              <a:rPr lang="es-CO" dirty="0"/>
              <a:t>, </a:t>
            </a:r>
            <a:r>
              <a:rPr lang="es-CO" dirty="0" err="1"/>
              <a:t>ultimately</a:t>
            </a:r>
            <a:r>
              <a:rPr lang="es-CO" dirty="0"/>
              <a:t> </a:t>
            </a:r>
            <a:r>
              <a:rPr lang="es-CO" dirty="0" err="1"/>
              <a:t>benefiting</a:t>
            </a:r>
            <a:r>
              <a:rPr lang="es-CO" dirty="0"/>
              <a:t> </a:t>
            </a:r>
            <a:r>
              <a:rPr lang="es-CO" dirty="0" err="1"/>
              <a:t>from</a:t>
            </a:r>
            <a:r>
              <a:rPr lang="es-CO" dirty="0"/>
              <a:t> </a:t>
            </a:r>
            <a:r>
              <a:rPr lang="es-CO" dirty="0" err="1"/>
              <a:t>having</a:t>
            </a:r>
            <a:r>
              <a:rPr lang="es-CO" dirty="0"/>
              <a:t> </a:t>
            </a:r>
            <a:r>
              <a:rPr lang="es-CO" dirty="0" err="1"/>
              <a:t>their</a:t>
            </a:r>
            <a:r>
              <a:rPr lang="es-CO" dirty="0"/>
              <a:t> </a:t>
            </a:r>
            <a:r>
              <a:rPr lang="es-CO" dirty="0" err="1"/>
              <a:t>previous</a:t>
            </a:r>
            <a:r>
              <a:rPr lang="es-CO" dirty="0"/>
              <a:t> </a:t>
            </a:r>
            <a:r>
              <a:rPr lang="es-CO" dirty="0" err="1"/>
              <a:t>jobs</a:t>
            </a:r>
            <a:r>
              <a:rPr lang="es-CO" dirty="0"/>
              <a:t> done </a:t>
            </a:r>
            <a:r>
              <a:rPr lang="es-CO" dirty="0" err="1"/>
              <a:t>by</a:t>
            </a:r>
            <a:r>
              <a:rPr lang="es-CO" dirty="0"/>
              <a:t> machines.</a:t>
            </a:r>
            <a:endParaRPr dirty="0"/>
          </a:p>
        </p:txBody>
      </p:sp>
      <p:sp>
        <p:nvSpPr>
          <p:cNvPr id="214" name="Google Shape;21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9</a:t>
            </a:fld>
            <a:endParaRPr/>
          </a:p>
        </p:txBody>
      </p:sp>
    </p:spTree>
    <p:extLst>
      <p:ext uri="{BB962C8B-B14F-4D97-AF65-F5344CB8AC3E}">
        <p14:creationId xmlns:p14="http://schemas.microsoft.com/office/powerpoint/2010/main" val="309233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www.curso-ingles.com/en/practice/exercises/curriculum-vitae" TargetMode="External"/><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hyperlink" Target="https://www.liveworksheets.com/w/en/life-skills/777602"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ordwall.net/es/resource/57190789/curriculum-vitae" TargetMode="External"/><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g"/><Relationship Id="rId7" Type="http://schemas.openxmlformats.org/officeDocument/2006/relationships/hyperlink" Target="https://learnenglish.britishcouncil.org/skills/writing/b2-writing/cv"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hyperlink" Target="https://en.islcollective.com/english-esl-video-lessons/vocabulary-practice/general-vocabulary-practice/jobs-and-work/how-to-write-a-cv-the-most-essential-tips-to-follow/899193"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jpg"/><Relationship Id="rId7" Type="http://schemas.openxmlformats.org/officeDocument/2006/relationships/hyperlink" Target="https://www.liveworksheets.com/w/en/english-language/341814"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ordwall.net/es/resource/54146885/online-meetings-tes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g"/><Relationship Id="rId7" Type="http://schemas.openxmlformats.org/officeDocument/2006/relationships/hyperlink" Target="https://wheelofnames.com/8k7-h6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2"/>
            <a:ext cx="12192000" cy="6858002"/>
            <a:chOff x="0" y="317351"/>
            <a:chExt cx="12192000" cy="6858002"/>
          </a:xfrm>
        </p:grpSpPr>
        <p:pic>
          <p:nvPicPr>
            <p:cNvPr id="90" name="Google Shape;90;p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s-CO" sz="7000" b="1" i="0" u="none" strike="noStrike" cap="none">
                <a:solidFill>
                  <a:schemeClr val="lt1"/>
                </a:solidFill>
                <a:latin typeface="Nunito Sans Black"/>
                <a:ea typeface="Nunito Sans Black"/>
                <a:cs typeface="Nunito Sans Black"/>
                <a:sym typeface="Nunito Sans Black"/>
              </a:rPr>
              <a:t>Bootcamp</a:t>
            </a:r>
            <a:endParaRPr/>
          </a:p>
        </p:txBody>
      </p:sp>
      <p:sp>
        <p:nvSpPr>
          <p:cNvPr id="94" name="Google Shape;94;p1"/>
          <p:cNvSpPr txBox="1"/>
          <p:nvPr/>
        </p:nvSpPr>
        <p:spPr>
          <a:xfrm>
            <a:off x="2185075" y="3581822"/>
            <a:ext cx="787464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chemeClr val="lt1"/>
                </a:solidFill>
                <a:latin typeface="Nunito Sans Black"/>
                <a:ea typeface="Nunito Sans Black"/>
                <a:cs typeface="Nunito Sans Black"/>
                <a:sym typeface="Nunito Sans Black"/>
              </a:rPr>
              <a:t>CV (Curriculum Vitae)</a:t>
            </a:r>
            <a:endParaRPr/>
          </a:p>
        </p:txBody>
      </p:sp>
      <p:pic>
        <p:nvPicPr>
          <p:cNvPr id="95" name="Google Shape;95;p1"/>
          <p:cNvPicPr preferRelativeResize="0"/>
          <p:nvPr/>
        </p:nvPicPr>
        <p:blipFill rotWithShape="1">
          <a:blip r:embed="rId6">
            <a:alphaModFix/>
          </a:blip>
          <a:srcRect/>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a:stretch/>
          </p:blipFill>
          <p:spPr>
            <a:xfrm>
              <a:off x="626477" y="484081"/>
              <a:ext cx="1505800" cy="524408"/>
            </a:xfrm>
            <a:prstGeom prst="rect">
              <a:avLst/>
            </a:prstGeom>
            <a:noFill/>
            <a:ln>
              <a:noFill/>
            </a:ln>
          </p:spPr>
        </p:pic>
      </p:grpSp>
      <p:sp>
        <p:nvSpPr>
          <p:cNvPr id="99" name="Google Shape;99;p1"/>
          <p:cNvSpPr/>
          <p:nvPr/>
        </p:nvSpPr>
        <p:spPr>
          <a:xfrm>
            <a:off x="4545327" y="4447770"/>
            <a:ext cx="423890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rgbClr val="D2A6FF"/>
                </a:solidFill>
                <a:latin typeface="Arial"/>
                <a:ea typeface="Arial"/>
                <a:cs typeface="Arial"/>
                <a:sym typeface="Arial"/>
              </a:rPr>
              <a:t>Basic </a:t>
            </a:r>
            <a:r>
              <a:rPr lang="es-CO" sz="1800" b="0" i="0" u="none" strike="noStrike" cap="none" dirty="0" err="1">
                <a:solidFill>
                  <a:srgbClr val="D2A6FF"/>
                </a:solidFill>
                <a:latin typeface="Arial"/>
                <a:ea typeface="Arial"/>
                <a:cs typeface="Arial"/>
                <a:sym typeface="Arial"/>
              </a:rPr>
              <a:t>Level</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1800" dirty="0">
                <a:solidFill>
                  <a:srgbClr val="D2A6FF"/>
                </a:solidFill>
              </a:rPr>
              <a:t>CAROLINA GOMEZ M</a:t>
            </a:r>
            <a:r>
              <a:rPr lang="es-CO" sz="1800" b="0" i="0" u="none" strike="noStrike" cap="none" dirty="0">
                <a:solidFill>
                  <a:srgbClr val="D2A6FF"/>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1800" dirty="0">
                <a:solidFill>
                  <a:srgbClr val="D2A6FF"/>
                </a:solidFill>
              </a:rPr>
              <a:t>MAY 29th</a:t>
            </a:r>
            <a:r>
              <a:rPr lang="es-CO" sz="1800" b="0" i="0" u="none" strike="noStrike" cap="none" dirty="0">
                <a:solidFill>
                  <a:srgbClr val="D2A6FF"/>
                </a:solidFill>
                <a:latin typeface="Arial"/>
                <a:ea typeface="Arial"/>
                <a:cs typeface="Arial"/>
                <a:sym typeface="Arial"/>
              </a:rPr>
              <a:t>, 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l="35324" r="15146"/>
          <a:stretch/>
        </p:blipFill>
        <p:spPr>
          <a:xfrm>
            <a:off x="-1" y="0"/>
            <a:ext cx="5094715" cy="6858000"/>
          </a:xfrm>
          <a:prstGeom prst="rect">
            <a:avLst/>
          </a:prstGeom>
          <a:noFill/>
          <a:ln>
            <a:noFill/>
          </a:ln>
        </p:spPr>
      </p:pic>
      <p:sp>
        <p:nvSpPr>
          <p:cNvPr id="153" name="Google Shape;153;p27"/>
          <p:cNvSpPr/>
          <p:nvPr/>
        </p:nvSpPr>
        <p:spPr>
          <a:xfrm>
            <a:off x="-1" y="0"/>
            <a:ext cx="5094715"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27"/>
          <p:cNvSpPr/>
          <p:nvPr/>
        </p:nvSpPr>
        <p:spPr>
          <a:xfrm>
            <a:off x="5186628" y="1196233"/>
            <a:ext cx="6827564" cy="635000"/>
          </a:xfrm>
          <a:prstGeom prst="rect">
            <a:avLst/>
          </a:prstGeom>
          <a:solidFill>
            <a:srgbClr val="D2A6FF">
              <a:alpha val="87058"/>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r>
              <a:rPr lang="es-CO" sz="3600" b="0" i="0" u="none" strike="noStrike" cap="none" dirty="0" err="1">
                <a:solidFill>
                  <a:srgbClr val="001059"/>
                </a:solidFill>
                <a:latin typeface="Nunito Sans Black"/>
                <a:ea typeface="Nunito Sans Black"/>
                <a:cs typeface="Nunito Sans Black"/>
                <a:sym typeface="Nunito Sans Black"/>
              </a:rPr>
              <a:t>Vocabulary</a:t>
            </a:r>
            <a:r>
              <a:rPr lang="es-CO" sz="3600" b="0" i="0" u="none" strike="noStrike" cap="none" dirty="0">
                <a:solidFill>
                  <a:srgbClr val="001059"/>
                </a:solidFill>
                <a:latin typeface="Nunito Sans Black"/>
                <a:ea typeface="Nunito Sans Black"/>
                <a:cs typeface="Nunito Sans Black"/>
                <a:sym typeface="Nunito Sans Black"/>
              </a:rPr>
              <a:t> – Online </a:t>
            </a:r>
            <a:r>
              <a:rPr lang="es-CO" sz="3600" b="0" i="0" u="none" strike="noStrike" cap="none" dirty="0" err="1">
                <a:solidFill>
                  <a:srgbClr val="001059"/>
                </a:solidFill>
                <a:latin typeface="Nunito Sans Black"/>
                <a:ea typeface="Nunito Sans Black"/>
                <a:cs typeface="Nunito Sans Black"/>
                <a:sym typeface="Nunito Sans Black"/>
              </a:rPr>
              <a:t>Exercise</a:t>
            </a:r>
            <a:endParaRPr sz="3600" b="1" i="0" u="none" strike="noStrike" cap="none" dirty="0">
              <a:solidFill>
                <a:srgbClr val="002060"/>
              </a:solidFill>
              <a:effectLst>
                <a:outerShdw blurRad="38100" dist="38100" dir="2700000" algn="tl">
                  <a:srgbClr val="000000">
                    <a:alpha val="43137"/>
                  </a:srgbClr>
                </a:outerShdw>
              </a:effectLst>
              <a:latin typeface="Nunito Sans" pitchFamily="2" charset="0"/>
              <a:ea typeface="Calibri"/>
              <a:cs typeface="Calibri"/>
              <a:sym typeface="Calibri"/>
            </a:endParaRPr>
          </a:p>
        </p:txBody>
      </p:sp>
      <p:grpSp>
        <p:nvGrpSpPr>
          <p:cNvPr id="156" name="Google Shape;156;p27"/>
          <p:cNvGrpSpPr/>
          <p:nvPr/>
        </p:nvGrpSpPr>
        <p:grpSpPr>
          <a:xfrm>
            <a:off x="601045" y="195198"/>
            <a:ext cx="10989910" cy="770002"/>
            <a:chOff x="626478" y="195198"/>
            <a:chExt cx="10989910" cy="770002"/>
          </a:xfrm>
        </p:grpSpPr>
        <p:pic>
          <p:nvPicPr>
            <p:cNvPr id="157" name="Google Shape;157;p27"/>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58" name="Google Shape;158;p27"/>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59" name="Google Shape;159;p27"/>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6" name="CuadroTexto 5">
            <a:extLst>
              <a:ext uri="{FF2B5EF4-FFF2-40B4-BE49-F238E27FC236}">
                <a16:creationId xmlns:a16="http://schemas.microsoft.com/office/drawing/2014/main" id="{99BED118-8CA3-4512-BDAB-D035CAF7A309}"/>
              </a:ext>
            </a:extLst>
          </p:cNvPr>
          <p:cNvSpPr txBox="1"/>
          <p:nvPr/>
        </p:nvSpPr>
        <p:spPr>
          <a:xfrm>
            <a:off x="6291649" y="2184957"/>
            <a:ext cx="3736771" cy="400110"/>
          </a:xfrm>
          <a:prstGeom prst="rect">
            <a:avLst/>
          </a:prstGeom>
          <a:noFill/>
        </p:spPr>
        <p:txBody>
          <a:bodyPr wrap="square" rtlCol="0">
            <a:spAutoFit/>
          </a:bodyPr>
          <a:lstStyle/>
          <a:p>
            <a:r>
              <a:rPr lang="es-CO" sz="2000" b="1" i="0" u="none" strike="noStrike" cap="none" dirty="0" err="1">
                <a:solidFill>
                  <a:srgbClr val="001059"/>
                </a:solidFill>
                <a:latin typeface="Nunito Sans"/>
                <a:ea typeface="Nunito Sans"/>
                <a:cs typeface="Nunito Sans"/>
                <a:sym typeface="Nunito Sans"/>
              </a:rPr>
              <a:t>Choose</a:t>
            </a:r>
            <a:r>
              <a:rPr lang="es-CO" sz="2000" b="1" i="0" u="none" strike="noStrike" cap="none" dirty="0">
                <a:solidFill>
                  <a:srgbClr val="001059"/>
                </a:solidFill>
                <a:latin typeface="Nunito Sans"/>
                <a:ea typeface="Nunito Sans"/>
                <a:cs typeface="Nunito Sans"/>
                <a:sym typeface="Nunito Sans"/>
              </a:rPr>
              <a:t> </a:t>
            </a:r>
            <a:r>
              <a:rPr lang="es-CO" sz="2000" b="1" i="0" u="none" strike="noStrike" cap="none" dirty="0" err="1">
                <a:solidFill>
                  <a:srgbClr val="001059"/>
                </a:solidFill>
                <a:latin typeface="Nunito Sans"/>
                <a:ea typeface="Nunito Sans"/>
                <a:cs typeface="Nunito Sans"/>
                <a:sym typeface="Nunito Sans"/>
              </a:rPr>
              <a:t>the</a:t>
            </a:r>
            <a:r>
              <a:rPr lang="es-CO" sz="2000" b="1" i="0" u="none" strike="noStrike" cap="none" dirty="0">
                <a:solidFill>
                  <a:srgbClr val="001059"/>
                </a:solidFill>
                <a:latin typeface="Nunito Sans"/>
                <a:ea typeface="Nunito Sans"/>
                <a:cs typeface="Nunito Sans"/>
                <a:sym typeface="Nunito Sans"/>
              </a:rPr>
              <a:t> </a:t>
            </a:r>
            <a:r>
              <a:rPr lang="es-CO" sz="2000" b="1" i="0" u="none" strike="noStrike" cap="none" dirty="0" err="1">
                <a:solidFill>
                  <a:srgbClr val="001059"/>
                </a:solidFill>
                <a:latin typeface="Nunito Sans"/>
                <a:ea typeface="Nunito Sans"/>
                <a:cs typeface="Nunito Sans"/>
                <a:sym typeface="Nunito Sans"/>
              </a:rPr>
              <a:t>correct</a:t>
            </a:r>
            <a:r>
              <a:rPr lang="es-CO" sz="2000" b="1" i="0" u="none" strike="noStrike" cap="none" dirty="0">
                <a:solidFill>
                  <a:srgbClr val="001059"/>
                </a:solidFill>
                <a:latin typeface="Nunito Sans"/>
                <a:ea typeface="Nunito Sans"/>
                <a:cs typeface="Nunito Sans"/>
                <a:sym typeface="Nunito Sans"/>
              </a:rPr>
              <a:t> </a:t>
            </a:r>
            <a:r>
              <a:rPr lang="es-CO" sz="2000" b="1" i="0" u="none" strike="noStrike" cap="none" dirty="0" err="1">
                <a:solidFill>
                  <a:srgbClr val="001059"/>
                </a:solidFill>
                <a:latin typeface="Nunito Sans"/>
                <a:ea typeface="Nunito Sans"/>
                <a:cs typeface="Nunito Sans"/>
                <a:sym typeface="Nunito Sans"/>
              </a:rPr>
              <a:t>answer</a:t>
            </a:r>
            <a:r>
              <a:rPr lang="es-CO" sz="2000" b="1" dirty="0">
                <a:solidFill>
                  <a:srgbClr val="001059"/>
                </a:solidFill>
                <a:latin typeface="Nunito Sans"/>
                <a:ea typeface="Nunito Sans"/>
                <a:cs typeface="Nunito Sans"/>
                <a:sym typeface="Nunito Sans"/>
              </a:rPr>
              <a:t>.</a:t>
            </a:r>
            <a:endParaRPr lang="es-CO" sz="2000" b="1" dirty="0">
              <a:solidFill>
                <a:srgbClr val="002060"/>
              </a:solidFill>
              <a:latin typeface="Nunito Sans" pitchFamily="2" charset="0"/>
            </a:endParaRPr>
          </a:p>
        </p:txBody>
      </p:sp>
      <p:pic>
        <p:nvPicPr>
          <p:cNvPr id="2" name="Imagen 1">
            <a:extLst>
              <a:ext uri="{FF2B5EF4-FFF2-40B4-BE49-F238E27FC236}">
                <a16:creationId xmlns:a16="http://schemas.microsoft.com/office/drawing/2014/main" id="{081E3F73-6275-B859-662B-F8E162B6C67B}"/>
              </a:ext>
            </a:extLst>
          </p:cNvPr>
          <p:cNvPicPr>
            <a:picLocks noChangeAspect="1"/>
          </p:cNvPicPr>
          <p:nvPr/>
        </p:nvPicPr>
        <p:blipFill>
          <a:blip r:embed="rId7"/>
          <a:stretch>
            <a:fillRect/>
          </a:stretch>
        </p:blipFill>
        <p:spPr>
          <a:xfrm>
            <a:off x="5186627" y="2821346"/>
            <a:ext cx="6827565" cy="3426226"/>
          </a:xfrm>
          <a:prstGeom prst="rect">
            <a:avLst/>
          </a:prstGeom>
        </p:spPr>
      </p:pic>
      <p:sp>
        <p:nvSpPr>
          <p:cNvPr id="7" name="CuadroTexto 6">
            <a:extLst>
              <a:ext uri="{FF2B5EF4-FFF2-40B4-BE49-F238E27FC236}">
                <a16:creationId xmlns:a16="http://schemas.microsoft.com/office/drawing/2014/main" id="{49D49531-EF21-0AA8-C03A-8F39EAE56A43}"/>
              </a:ext>
            </a:extLst>
          </p:cNvPr>
          <p:cNvSpPr txBox="1"/>
          <p:nvPr/>
        </p:nvSpPr>
        <p:spPr>
          <a:xfrm>
            <a:off x="5635878" y="6320021"/>
            <a:ext cx="6378314" cy="338554"/>
          </a:xfrm>
          <a:prstGeom prst="rect">
            <a:avLst/>
          </a:prstGeom>
          <a:noFill/>
        </p:spPr>
        <p:txBody>
          <a:bodyPr wrap="square">
            <a:spAutoFit/>
          </a:bodyPr>
          <a:lstStyle/>
          <a:p>
            <a:r>
              <a:rPr lang="es-CO" sz="1600" dirty="0">
                <a:hlinkClick r:id="rId8"/>
              </a:rPr>
              <a:t>https://www.curso-ingles.com/en/practice/exercises/curriculum-vitae</a:t>
            </a:r>
            <a:endParaRPr lang="es-CO"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2"/>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8" name="Google Shape;138;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9" name="Google Shape;139;p26"/>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40" name="Google Shape;140;p26"/>
          <p:cNvSpPr/>
          <p:nvPr/>
        </p:nvSpPr>
        <p:spPr>
          <a:xfrm>
            <a:off x="1858767" y="857250"/>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err="1">
                <a:solidFill>
                  <a:srgbClr val="001059"/>
                </a:solidFill>
                <a:latin typeface="Nunito Sans Black"/>
                <a:ea typeface="Nunito Sans Black"/>
                <a:cs typeface="Nunito Sans Black"/>
                <a:sym typeface="Nunito Sans Black"/>
              </a:rPr>
              <a:t>Practice</a:t>
            </a:r>
            <a:r>
              <a:rPr lang="es-CO" sz="1800" b="0" i="0" u="none" strike="noStrike" cap="none" dirty="0">
                <a:solidFill>
                  <a:srgbClr val="001059"/>
                </a:solidFill>
                <a:latin typeface="Nunito Sans Black"/>
                <a:ea typeface="Nunito Sans Black"/>
                <a:cs typeface="Nunito Sans Black"/>
                <a:sym typeface="Nunito Sans Black"/>
              </a:rPr>
              <a:t> </a:t>
            </a:r>
            <a:r>
              <a:rPr lang="es-CO" sz="2800" b="0" i="0" u="none" strike="noStrike" cap="none" dirty="0">
                <a:solidFill>
                  <a:srgbClr val="001059"/>
                </a:solidFill>
                <a:latin typeface="Nunito Sans Black"/>
                <a:ea typeface="Nunito Sans Black"/>
                <a:cs typeface="Nunito Sans Black"/>
                <a:sym typeface="Nunito Sans Black"/>
              </a:rPr>
              <a:t># 1</a:t>
            </a:r>
            <a:endParaRPr lang="es-CO" sz="2800" b="0" i="0" u="none" strike="noStrike" cap="none" dirty="0">
              <a:solidFill>
                <a:srgbClr val="000000"/>
              </a:solidFill>
              <a:latin typeface="Arial"/>
              <a:ea typeface="Arial"/>
              <a:cs typeface="Arial"/>
              <a:sym typeface="Arial"/>
            </a:endParaRPr>
          </a:p>
        </p:txBody>
      </p:sp>
      <p:sp>
        <p:nvSpPr>
          <p:cNvPr id="141" name="Google Shape;141;p26"/>
          <p:cNvSpPr txBox="1"/>
          <p:nvPr/>
        </p:nvSpPr>
        <p:spPr>
          <a:xfrm>
            <a:off x="1866888" y="1489227"/>
            <a:ext cx="357454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b="1" dirty="0" err="1">
                <a:solidFill>
                  <a:schemeClr val="lt1"/>
                </a:solidFill>
                <a:latin typeface="Nunito Sans"/>
                <a:ea typeface="Nunito Sans"/>
                <a:cs typeface="Nunito Sans"/>
                <a:sym typeface="Nunito Sans"/>
              </a:rPr>
              <a:t>What</a:t>
            </a:r>
            <a:r>
              <a:rPr lang="es-CO" sz="2000" b="1" dirty="0">
                <a:solidFill>
                  <a:schemeClr val="lt1"/>
                </a:solidFill>
                <a:latin typeface="Nunito Sans"/>
                <a:ea typeface="Nunito Sans"/>
                <a:cs typeface="Nunito Sans"/>
                <a:sym typeface="Nunito Sans"/>
              </a:rPr>
              <a:t> </a:t>
            </a:r>
            <a:r>
              <a:rPr lang="es-CO" sz="2000" b="1" dirty="0" err="1">
                <a:solidFill>
                  <a:schemeClr val="lt1"/>
                </a:solidFill>
                <a:latin typeface="Nunito Sans"/>
                <a:ea typeface="Nunito Sans"/>
                <a:cs typeface="Nunito Sans"/>
                <a:sym typeface="Nunito Sans"/>
              </a:rPr>
              <a:t>parts</a:t>
            </a:r>
            <a:r>
              <a:rPr lang="es-CO" sz="2000" b="1" dirty="0">
                <a:solidFill>
                  <a:schemeClr val="lt1"/>
                </a:solidFill>
                <a:latin typeface="Nunito Sans"/>
                <a:ea typeface="Nunito Sans"/>
                <a:cs typeface="Nunito Sans"/>
                <a:sym typeface="Nunito Sans"/>
              </a:rPr>
              <a:t> </a:t>
            </a:r>
            <a:r>
              <a:rPr lang="es-CO" sz="2000" b="1" dirty="0" err="1">
                <a:solidFill>
                  <a:schemeClr val="lt1"/>
                </a:solidFill>
                <a:latin typeface="Nunito Sans"/>
                <a:ea typeface="Nunito Sans"/>
                <a:cs typeface="Nunito Sans"/>
                <a:sym typeface="Nunito Sans"/>
              </a:rPr>
              <a:t>does</a:t>
            </a:r>
            <a:r>
              <a:rPr lang="es-CO" sz="2000" b="1" dirty="0">
                <a:solidFill>
                  <a:schemeClr val="lt1"/>
                </a:solidFill>
                <a:latin typeface="Nunito Sans"/>
                <a:ea typeface="Nunito Sans"/>
                <a:cs typeface="Nunito Sans"/>
                <a:sym typeface="Nunito Sans"/>
              </a:rPr>
              <a:t> a CV </a:t>
            </a:r>
            <a:r>
              <a:rPr lang="es-CO" sz="2000" b="1" dirty="0" err="1">
                <a:solidFill>
                  <a:schemeClr val="lt1"/>
                </a:solidFill>
                <a:latin typeface="Nunito Sans"/>
                <a:ea typeface="Nunito Sans"/>
                <a:cs typeface="Nunito Sans"/>
                <a:sym typeface="Nunito Sans"/>
              </a:rPr>
              <a:t>have</a:t>
            </a:r>
            <a:r>
              <a:rPr lang="es-CO" sz="2000" b="1" dirty="0">
                <a:solidFill>
                  <a:schemeClr val="lt1"/>
                </a:solidFill>
                <a:latin typeface="Nunito Sans"/>
                <a:ea typeface="Nunito Sans"/>
                <a:cs typeface="Nunito Sans"/>
                <a:sym typeface="Nunito Sans"/>
              </a:rPr>
              <a:t>?</a:t>
            </a:r>
            <a:endParaRPr sz="1600" b="1"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267208D9-9A73-6749-E883-72C07FC70079}"/>
              </a:ext>
            </a:extLst>
          </p:cNvPr>
          <p:cNvPicPr>
            <a:picLocks noChangeAspect="1"/>
          </p:cNvPicPr>
          <p:nvPr/>
        </p:nvPicPr>
        <p:blipFill rotWithShape="1">
          <a:blip r:embed="rId7"/>
          <a:srcRect l="3269" t="14074" r="2807" b="16343"/>
          <a:stretch/>
        </p:blipFill>
        <p:spPr>
          <a:xfrm>
            <a:off x="7377671" y="3364286"/>
            <a:ext cx="4444244" cy="2223540"/>
          </a:xfrm>
          <a:prstGeom prst="rect">
            <a:avLst/>
          </a:prstGeom>
        </p:spPr>
      </p:pic>
      <p:pic>
        <p:nvPicPr>
          <p:cNvPr id="4" name="Imagen 3">
            <a:extLst>
              <a:ext uri="{FF2B5EF4-FFF2-40B4-BE49-F238E27FC236}">
                <a16:creationId xmlns:a16="http://schemas.microsoft.com/office/drawing/2014/main" id="{048B412B-3617-19CF-D516-315DBA74FA8A}"/>
              </a:ext>
            </a:extLst>
          </p:cNvPr>
          <p:cNvPicPr>
            <a:picLocks noChangeAspect="1"/>
          </p:cNvPicPr>
          <p:nvPr/>
        </p:nvPicPr>
        <p:blipFill>
          <a:blip r:embed="rId8"/>
          <a:stretch>
            <a:fillRect/>
          </a:stretch>
        </p:blipFill>
        <p:spPr>
          <a:xfrm>
            <a:off x="153955" y="2221835"/>
            <a:ext cx="6841247" cy="4166473"/>
          </a:xfrm>
          <a:prstGeom prst="rect">
            <a:avLst/>
          </a:prstGeom>
        </p:spPr>
      </p:pic>
      <p:sp>
        <p:nvSpPr>
          <p:cNvPr id="7" name="CuadroTexto 6">
            <a:extLst>
              <a:ext uri="{FF2B5EF4-FFF2-40B4-BE49-F238E27FC236}">
                <a16:creationId xmlns:a16="http://schemas.microsoft.com/office/drawing/2014/main" id="{76453960-33F8-C8E5-C009-CEA240E0104D}"/>
              </a:ext>
            </a:extLst>
          </p:cNvPr>
          <p:cNvSpPr txBox="1"/>
          <p:nvPr/>
        </p:nvSpPr>
        <p:spPr>
          <a:xfrm>
            <a:off x="7072179" y="6017971"/>
            <a:ext cx="5119821" cy="553998"/>
          </a:xfrm>
          <a:prstGeom prst="rect">
            <a:avLst/>
          </a:prstGeom>
          <a:noFill/>
        </p:spPr>
        <p:txBody>
          <a:bodyPr wrap="square">
            <a:spAutoFit/>
          </a:bodyPr>
          <a:lstStyle/>
          <a:p>
            <a:r>
              <a:rPr lang="es-CO" sz="1600" dirty="0">
                <a:hlinkClick r:id="rId9"/>
              </a:rPr>
              <a:t>https://www.liveworksheets.com/w/en/life-skills/777602</a:t>
            </a:r>
            <a:endParaRPr lang="es-CO" sz="1600" dirty="0"/>
          </a:p>
          <a:p>
            <a:endParaRPr lang="es-CO"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1"/>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8" name="Google Shape;138;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9" name="Google Shape;139;p26"/>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40" name="Google Shape;140;p26"/>
          <p:cNvSpPr/>
          <p:nvPr/>
        </p:nvSpPr>
        <p:spPr>
          <a:xfrm>
            <a:off x="1689067" y="930740"/>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err="1">
                <a:solidFill>
                  <a:srgbClr val="001059"/>
                </a:solidFill>
                <a:latin typeface="Nunito Sans Black"/>
                <a:ea typeface="Nunito Sans Black"/>
                <a:cs typeface="Nunito Sans Black"/>
                <a:sym typeface="Nunito Sans Black"/>
              </a:rPr>
              <a:t>Practice</a:t>
            </a:r>
            <a:r>
              <a:rPr lang="es-CO" sz="2800" b="0" i="0" u="none" strike="noStrike" cap="none" dirty="0">
                <a:solidFill>
                  <a:srgbClr val="001059"/>
                </a:solidFill>
                <a:latin typeface="Nunito Sans Black"/>
                <a:ea typeface="Nunito Sans Black"/>
                <a:cs typeface="Nunito Sans Black"/>
                <a:sym typeface="Nunito Sans Black"/>
              </a:rPr>
              <a:t> # 2</a:t>
            </a:r>
            <a:endParaRPr lang="es-CO" sz="2800" b="0" i="0" u="none" strike="noStrike" cap="none" dirty="0">
              <a:solidFill>
                <a:srgbClr val="000000"/>
              </a:solidFill>
              <a:latin typeface="Arial"/>
              <a:ea typeface="Arial"/>
              <a:cs typeface="Arial"/>
              <a:sym typeface="Arial"/>
            </a:endParaRPr>
          </a:p>
        </p:txBody>
      </p:sp>
      <p:sp>
        <p:nvSpPr>
          <p:cNvPr id="141" name="Google Shape;141;p26"/>
          <p:cNvSpPr txBox="1"/>
          <p:nvPr/>
        </p:nvSpPr>
        <p:spPr>
          <a:xfrm>
            <a:off x="1479205" y="1764184"/>
            <a:ext cx="721509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b="1" dirty="0">
                <a:solidFill>
                  <a:schemeClr val="lt1"/>
                </a:solidFill>
                <a:latin typeface="Nunito Sans"/>
                <a:ea typeface="Nunito Sans"/>
                <a:cs typeface="Nunito Sans"/>
                <a:sym typeface="Nunito Sans"/>
              </a:rPr>
              <a:t>Match </a:t>
            </a:r>
            <a:r>
              <a:rPr lang="es-CO" sz="2000" b="1" dirty="0" err="1">
                <a:solidFill>
                  <a:schemeClr val="lt1"/>
                </a:solidFill>
                <a:latin typeface="Nunito Sans"/>
                <a:ea typeface="Nunito Sans"/>
                <a:cs typeface="Nunito Sans"/>
                <a:sym typeface="Nunito Sans"/>
              </a:rPr>
              <a:t>the</a:t>
            </a:r>
            <a:r>
              <a:rPr lang="es-CO" sz="2000" b="1" dirty="0">
                <a:solidFill>
                  <a:schemeClr val="lt1"/>
                </a:solidFill>
                <a:latin typeface="Nunito Sans"/>
                <a:ea typeface="Nunito Sans"/>
                <a:cs typeface="Nunito Sans"/>
                <a:sym typeface="Nunito Sans"/>
              </a:rPr>
              <a:t> </a:t>
            </a:r>
            <a:r>
              <a:rPr lang="es-CO" sz="2000" b="1" dirty="0" err="1">
                <a:solidFill>
                  <a:schemeClr val="lt1"/>
                </a:solidFill>
                <a:latin typeface="Nunito Sans"/>
                <a:ea typeface="Nunito Sans"/>
                <a:cs typeface="Nunito Sans"/>
                <a:sym typeface="Nunito Sans"/>
              </a:rPr>
              <a:t>words</a:t>
            </a:r>
            <a:r>
              <a:rPr lang="es-CO" sz="2000" b="1" dirty="0">
                <a:solidFill>
                  <a:schemeClr val="lt1"/>
                </a:solidFill>
                <a:latin typeface="Nunito Sans"/>
                <a:ea typeface="Nunito Sans"/>
                <a:cs typeface="Nunito Sans"/>
                <a:sym typeface="Nunito Sans"/>
              </a:rPr>
              <a:t> </a:t>
            </a:r>
            <a:r>
              <a:rPr lang="es-CO" sz="2000" b="1" dirty="0" err="1">
                <a:solidFill>
                  <a:schemeClr val="lt1"/>
                </a:solidFill>
                <a:latin typeface="Nunito Sans"/>
                <a:ea typeface="Nunito Sans"/>
                <a:cs typeface="Nunito Sans"/>
                <a:sym typeface="Nunito Sans"/>
              </a:rPr>
              <a:t>related</a:t>
            </a:r>
            <a:r>
              <a:rPr lang="es-CO" sz="2000" b="1" dirty="0">
                <a:solidFill>
                  <a:schemeClr val="lt1"/>
                </a:solidFill>
                <a:latin typeface="Nunito Sans"/>
                <a:ea typeface="Nunito Sans"/>
                <a:cs typeface="Nunito Sans"/>
                <a:sym typeface="Nunito Sans"/>
              </a:rPr>
              <a:t> </a:t>
            </a:r>
            <a:r>
              <a:rPr lang="es-CO" sz="2000" b="1" dirty="0" err="1">
                <a:solidFill>
                  <a:schemeClr val="lt1"/>
                </a:solidFill>
                <a:latin typeface="Nunito Sans"/>
                <a:ea typeface="Nunito Sans"/>
                <a:cs typeface="Nunito Sans"/>
                <a:sym typeface="Nunito Sans"/>
              </a:rPr>
              <a:t>to</a:t>
            </a:r>
            <a:r>
              <a:rPr lang="es-CO" sz="2000" b="1" dirty="0">
                <a:solidFill>
                  <a:schemeClr val="lt1"/>
                </a:solidFill>
                <a:latin typeface="Nunito Sans"/>
                <a:ea typeface="Nunito Sans"/>
                <a:cs typeface="Nunito Sans"/>
                <a:sym typeface="Nunito Sans"/>
              </a:rPr>
              <a:t> </a:t>
            </a:r>
            <a:r>
              <a:rPr lang="es-CO" sz="2000" b="1" dirty="0" err="1">
                <a:solidFill>
                  <a:schemeClr val="lt1"/>
                </a:solidFill>
                <a:latin typeface="Nunito Sans"/>
                <a:ea typeface="Nunito Sans"/>
                <a:cs typeface="Nunito Sans"/>
                <a:sym typeface="Nunito Sans"/>
              </a:rPr>
              <a:t>Curriculum</a:t>
            </a:r>
            <a:r>
              <a:rPr lang="es-CO" sz="2000" b="1" dirty="0">
                <a:solidFill>
                  <a:schemeClr val="lt1"/>
                </a:solidFill>
                <a:latin typeface="Nunito Sans"/>
                <a:ea typeface="Nunito Sans"/>
                <a:cs typeface="Nunito Sans"/>
                <a:sym typeface="Nunito Sans"/>
              </a:rPr>
              <a:t> Vitae </a:t>
            </a:r>
            <a:r>
              <a:rPr lang="es-CO" sz="2000" b="1" dirty="0" err="1">
                <a:solidFill>
                  <a:schemeClr val="lt1"/>
                </a:solidFill>
                <a:latin typeface="Nunito Sans"/>
                <a:ea typeface="Nunito Sans"/>
                <a:cs typeface="Nunito Sans"/>
                <a:sym typeface="Nunito Sans"/>
              </a:rPr>
              <a:t>information</a:t>
            </a:r>
            <a:r>
              <a:rPr lang="es-CO" sz="2000" b="1" dirty="0">
                <a:solidFill>
                  <a:schemeClr val="lt1"/>
                </a:solidFill>
                <a:latin typeface="Nunito Sans"/>
                <a:ea typeface="Nunito Sans"/>
                <a:cs typeface="Nunito Sans"/>
                <a:sym typeface="Nunito Sans"/>
              </a:rPr>
              <a:t>.</a:t>
            </a:r>
            <a:endParaRPr sz="1600" b="1"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7AABF4E9-B1D5-5BF4-7CE4-41A6F14292D2}"/>
              </a:ext>
            </a:extLst>
          </p:cNvPr>
          <p:cNvPicPr>
            <a:picLocks noChangeAspect="1"/>
          </p:cNvPicPr>
          <p:nvPr/>
        </p:nvPicPr>
        <p:blipFill>
          <a:blip r:embed="rId7"/>
          <a:stretch>
            <a:fillRect/>
          </a:stretch>
        </p:blipFill>
        <p:spPr>
          <a:xfrm>
            <a:off x="1689066" y="2368814"/>
            <a:ext cx="6329213" cy="3558445"/>
          </a:xfrm>
          <a:prstGeom prst="rect">
            <a:avLst/>
          </a:prstGeom>
        </p:spPr>
      </p:pic>
      <p:sp>
        <p:nvSpPr>
          <p:cNvPr id="6" name="CuadroTexto 5">
            <a:extLst>
              <a:ext uri="{FF2B5EF4-FFF2-40B4-BE49-F238E27FC236}">
                <a16:creationId xmlns:a16="http://schemas.microsoft.com/office/drawing/2014/main" id="{E5D592D4-CE67-842C-65C4-0967D6BAA0FC}"/>
              </a:ext>
            </a:extLst>
          </p:cNvPr>
          <p:cNvSpPr txBox="1"/>
          <p:nvPr/>
        </p:nvSpPr>
        <p:spPr>
          <a:xfrm>
            <a:off x="1689067" y="6139476"/>
            <a:ext cx="5566172" cy="338554"/>
          </a:xfrm>
          <a:prstGeom prst="rect">
            <a:avLst/>
          </a:prstGeom>
          <a:noFill/>
        </p:spPr>
        <p:txBody>
          <a:bodyPr wrap="square">
            <a:spAutoFit/>
          </a:bodyPr>
          <a:lstStyle/>
          <a:p>
            <a:r>
              <a:rPr lang="es-CO" sz="1600" dirty="0">
                <a:solidFill>
                  <a:schemeClr val="bg1"/>
                </a:solidFill>
                <a:hlinkClick r:id="rId8"/>
              </a:rPr>
              <a:t>https://wordwall.net/es/resource/57190789/curriculum-vitae</a:t>
            </a:r>
            <a:endParaRPr lang="es-CO" sz="1600" dirty="0">
              <a:solidFill>
                <a:schemeClr val="bg1"/>
              </a:solidFill>
            </a:endParaRPr>
          </a:p>
        </p:txBody>
      </p:sp>
      <p:pic>
        <p:nvPicPr>
          <p:cNvPr id="1026" name="Picture 2" descr="CV Revisión Plana Ilustración. Mano Con La Lupa Sobre El Curriculum Vitae  Ilustraciones svg, vectoriales, clip art vectorizado libre de derechos.  Image 52409982">
            <a:extLst>
              <a:ext uri="{FF2B5EF4-FFF2-40B4-BE49-F238E27FC236}">
                <a16:creationId xmlns:a16="http://schemas.microsoft.com/office/drawing/2014/main" id="{B64FAF9D-9D50-1EAF-0B2E-22B246277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8371" y="2927491"/>
            <a:ext cx="2711831" cy="271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7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7"/>
          <p:cNvGrpSpPr/>
          <p:nvPr/>
        </p:nvGrpSpPr>
        <p:grpSpPr>
          <a:xfrm>
            <a:off x="-149902" y="-2"/>
            <a:ext cx="12192000" cy="6858002"/>
            <a:chOff x="0" y="317351"/>
            <a:chExt cx="12192000" cy="6858002"/>
          </a:xfrm>
        </p:grpSpPr>
        <p:pic>
          <p:nvPicPr>
            <p:cNvPr id="177" name="Google Shape;177;p27"/>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8" name="Google Shape;178;p27"/>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9" name="Google Shape;179;p27"/>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0" name="Google Shape;180;p27"/>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1" name="Google Shape;181;p27"/>
          <p:cNvSpPr/>
          <p:nvPr/>
        </p:nvSpPr>
        <p:spPr>
          <a:xfrm>
            <a:off x="3968151" y="1120808"/>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27"/>
          <p:cNvSpPr txBox="1"/>
          <p:nvPr/>
        </p:nvSpPr>
        <p:spPr>
          <a:xfrm>
            <a:off x="3447737" y="1892208"/>
            <a:ext cx="418225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b="1" i="0" u="none" strike="noStrike" cap="none" dirty="0" err="1">
                <a:solidFill>
                  <a:schemeClr val="lt1"/>
                </a:solidFill>
                <a:latin typeface="Nunito Sans"/>
                <a:ea typeface="Nunito Sans"/>
                <a:cs typeface="Nunito Sans"/>
                <a:sym typeface="Nunito Sans"/>
              </a:rPr>
              <a:t>Solve</a:t>
            </a:r>
            <a:r>
              <a:rPr lang="es-CO" sz="2000" b="1" i="0" u="none" strike="noStrike" cap="none" dirty="0">
                <a:solidFill>
                  <a:schemeClr val="lt1"/>
                </a:solidFill>
                <a:latin typeface="Nunito Sans"/>
                <a:ea typeface="Nunito Sans"/>
                <a:cs typeface="Nunito Sans"/>
                <a:sym typeface="Nunito Sans"/>
              </a:rPr>
              <a:t> </a:t>
            </a:r>
            <a:r>
              <a:rPr lang="es-CO" sz="2000" b="1" i="0" u="none" strike="noStrike" cap="none" dirty="0" err="1">
                <a:solidFill>
                  <a:schemeClr val="lt1"/>
                </a:solidFill>
                <a:latin typeface="Nunito Sans"/>
                <a:ea typeface="Nunito Sans"/>
                <a:cs typeface="Nunito Sans"/>
                <a:sym typeface="Nunito Sans"/>
              </a:rPr>
              <a:t>the</a:t>
            </a:r>
            <a:r>
              <a:rPr lang="es-CO" sz="2000" b="1" i="0" u="none" strike="noStrike" cap="none" dirty="0">
                <a:solidFill>
                  <a:schemeClr val="lt1"/>
                </a:solidFill>
                <a:latin typeface="Nunito Sans"/>
                <a:ea typeface="Nunito Sans"/>
                <a:cs typeface="Nunito Sans"/>
                <a:sym typeface="Nunito Sans"/>
              </a:rPr>
              <a:t> </a:t>
            </a:r>
            <a:r>
              <a:rPr lang="es-CO" sz="2000" b="1" i="0" u="none" strike="noStrike" cap="none" dirty="0" err="1">
                <a:solidFill>
                  <a:schemeClr val="lt1"/>
                </a:solidFill>
                <a:latin typeface="Nunito Sans"/>
                <a:ea typeface="Nunito Sans"/>
                <a:cs typeface="Nunito Sans"/>
                <a:sym typeface="Nunito Sans"/>
              </a:rPr>
              <a:t>Task</a:t>
            </a:r>
            <a:r>
              <a:rPr lang="es-CO" sz="2000" b="1" i="0" u="none" strike="noStrike" cap="none" dirty="0">
                <a:solidFill>
                  <a:schemeClr val="lt1"/>
                </a:solidFill>
                <a:latin typeface="Nunito Sans"/>
                <a:ea typeface="Nunito Sans"/>
                <a:cs typeface="Nunito Sans"/>
                <a:sym typeface="Nunito Sans"/>
              </a:rPr>
              <a:t> 2.</a:t>
            </a:r>
            <a:endParaRPr sz="1600" b="1" i="0" u="none" strike="noStrike" cap="none" dirty="0">
              <a:solidFill>
                <a:srgbClr val="000000"/>
              </a:solidFill>
              <a:latin typeface="Arial"/>
              <a:ea typeface="Arial"/>
              <a:cs typeface="Arial"/>
              <a:sym typeface="Arial"/>
            </a:endParaRPr>
          </a:p>
        </p:txBody>
      </p:sp>
      <p:sp>
        <p:nvSpPr>
          <p:cNvPr id="183" name="Google Shape;183;p27"/>
          <p:cNvSpPr txBox="1"/>
          <p:nvPr/>
        </p:nvSpPr>
        <p:spPr>
          <a:xfrm>
            <a:off x="3968151" y="115261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rPr>
              <a:t>UNSCRAMBLE</a:t>
            </a:r>
            <a:endParaRPr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8B4C2F0A-142A-71B7-F331-06777A2D9E43}"/>
              </a:ext>
            </a:extLst>
          </p:cNvPr>
          <p:cNvSpPr txBox="1"/>
          <p:nvPr/>
        </p:nvSpPr>
        <p:spPr>
          <a:xfrm>
            <a:off x="5010462" y="6052040"/>
            <a:ext cx="6093500" cy="338554"/>
          </a:xfrm>
          <a:prstGeom prst="rect">
            <a:avLst/>
          </a:prstGeom>
          <a:noFill/>
        </p:spPr>
        <p:txBody>
          <a:bodyPr wrap="square">
            <a:spAutoFit/>
          </a:bodyPr>
          <a:lstStyle/>
          <a:p>
            <a:r>
              <a:rPr lang="es-CO" sz="1600" dirty="0">
                <a:hlinkClick r:id="rId7"/>
              </a:rPr>
              <a:t>https://learnenglish.britishcouncil.org/skills/writing/b2-writing/cv</a:t>
            </a:r>
            <a:endParaRPr lang="es-CO" sz="1600" dirty="0"/>
          </a:p>
        </p:txBody>
      </p:sp>
      <p:pic>
        <p:nvPicPr>
          <p:cNvPr id="6" name="Imagen 5">
            <a:extLst>
              <a:ext uri="{FF2B5EF4-FFF2-40B4-BE49-F238E27FC236}">
                <a16:creationId xmlns:a16="http://schemas.microsoft.com/office/drawing/2014/main" id="{3618AB8D-F5E9-F831-57C0-51D6DB6AF8F6}"/>
              </a:ext>
            </a:extLst>
          </p:cNvPr>
          <p:cNvPicPr>
            <a:picLocks noChangeAspect="1"/>
          </p:cNvPicPr>
          <p:nvPr/>
        </p:nvPicPr>
        <p:blipFill>
          <a:blip r:embed="rId8"/>
          <a:stretch>
            <a:fillRect/>
          </a:stretch>
        </p:blipFill>
        <p:spPr>
          <a:xfrm>
            <a:off x="4162915" y="2748951"/>
            <a:ext cx="7492661" cy="2875190"/>
          </a:xfrm>
          <a:prstGeom prst="rect">
            <a:avLst/>
          </a:prstGeom>
        </p:spPr>
      </p:pic>
      <p:pic>
        <p:nvPicPr>
          <p:cNvPr id="3074" name="Picture 2" descr="Categorías Del Curriculum Vitae Ilustración del Vector - Ilustración de  resumen, conjunto: 17620272">
            <a:extLst>
              <a:ext uri="{FF2B5EF4-FFF2-40B4-BE49-F238E27FC236}">
                <a16:creationId xmlns:a16="http://schemas.microsoft.com/office/drawing/2014/main" id="{93E39E5A-6706-949E-6908-4D787D5612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577" y="2914296"/>
            <a:ext cx="2555859" cy="254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15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Google Shape;176;p27"/>
          <p:cNvGrpSpPr/>
          <p:nvPr/>
        </p:nvGrpSpPr>
        <p:grpSpPr>
          <a:xfrm>
            <a:off x="0" y="-44972"/>
            <a:ext cx="12192000" cy="6858002"/>
            <a:chOff x="0" y="317351"/>
            <a:chExt cx="12192000" cy="6858002"/>
          </a:xfrm>
        </p:grpSpPr>
        <p:pic>
          <p:nvPicPr>
            <p:cNvPr id="177" name="Google Shape;177;p27"/>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8" name="Google Shape;178;p27"/>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9" name="Google Shape;179;p27"/>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0" name="Google Shape;180;p27"/>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1" name="Google Shape;181;p27"/>
          <p:cNvSpPr/>
          <p:nvPr/>
        </p:nvSpPr>
        <p:spPr>
          <a:xfrm>
            <a:off x="3968151" y="1120808"/>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27"/>
          <p:cNvSpPr txBox="1"/>
          <p:nvPr/>
        </p:nvSpPr>
        <p:spPr>
          <a:xfrm>
            <a:off x="3447737" y="1892208"/>
            <a:ext cx="722502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b="1" i="0" u="none" strike="noStrike" cap="none" dirty="0" err="1">
                <a:solidFill>
                  <a:schemeClr val="lt1"/>
                </a:solidFill>
                <a:latin typeface="Nunito Sans"/>
                <a:ea typeface="Nunito Sans"/>
                <a:cs typeface="Nunito Sans"/>
                <a:sym typeface="Nunito Sans"/>
              </a:rPr>
              <a:t>Watch</a:t>
            </a:r>
            <a:r>
              <a:rPr lang="es-CO" sz="2000" b="1" i="0" u="none" strike="noStrike" cap="none" dirty="0">
                <a:solidFill>
                  <a:schemeClr val="lt1"/>
                </a:solidFill>
                <a:latin typeface="Nunito Sans"/>
                <a:ea typeface="Nunito Sans"/>
                <a:cs typeface="Nunito Sans"/>
                <a:sym typeface="Nunito Sans"/>
              </a:rPr>
              <a:t> </a:t>
            </a:r>
            <a:r>
              <a:rPr lang="es-CO" sz="2000" b="1" i="0" u="none" strike="noStrike" cap="none" dirty="0" err="1">
                <a:solidFill>
                  <a:schemeClr val="lt1"/>
                </a:solidFill>
                <a:latin typeface="Nunito Sans"/>
                <a:ea typeface="Nunito Sans"/>
                <a:cs typeface="Nunito Sans"/>
                <a:sym typeface="Nunito Sans"/>
              </a:rPr>
              <a:t>the</a:t>
            </a:r>
            <a:r>
              <a:rPr lang="es-CO" sz="2000" b="1" i="0" u="none" strike="noStrike" cap="none" dirty="0">
                <a:solidFill>
                  <a:schemeClr val="lt1"/>
                </a:solidFill>
                <a:latin typeface="Nunito Sans"/>
                <a:ea typeface="Nunito Sans"/>
                <a:cs typeface="Nunito Sans"/>
                <a:sym typeface="Nunito Sans"/>
              </a:rPr>
              <a:t> video and </a:t>
            </a:r>
            <a:r>
              <a:rPr lang="es-CO" sz="2000" b="1" dirty="0" err="1">
                <a:solidFill>
                  <a:schemeClr val="lt1"/>
                </a:solidFill>
                <a:latin typeface="Nunito Sans"/>
                <a:ea typeface="Nunito Sans"/>
                <a:cs typeface="Nunito Sans"/>
                <a:sym typeface="Nunito Sans"/>
              </a:rPr>
              <a:t>a</a:t>
            </a:r>
            <a:r>
              <a:rPr lang="es-CO" sz="2000" b="1" i="0" u="none" strike="noStrike" cap="none" dirty="0" err="1">
                <a:solidFill>
                  <a:schemeClr val="lt1"/>
                </a:solidFill>
                <a:latin typeface="Nunito Sans"/>
                <a:ea typeface="Nunito Sans"/>
                <a:cs typeface="Nunito Sans"/>
                <a:sym typeface="Nunito Sans"/>
              </a:rPr>
              <a:t>nswer</a:t>
            </a:r>
            <a:r>
              <a:rPr lang="es-CO" sz="2000" b="1" i="0" u="none" strike="noStrike" cap="none" dirty="0">
                <a:solidFill>
                  <a:schemeClr val="lt1"/>
                </a:solidFill>
                <a:latin typeface="Nunito Sans"/>
                <a:ea typeface="Nunito Sans"/>
                <a:cs typeface="Nunito Sans"/>
                <a:sym typeface="Nunito Sans"/>
              </a:rPr>
              <a:t> </a:t>
            </a:r>
            <a:r>
              <a:rPr lang="es-CO" sz="2000" b="1" i="0" u="none" strike="noStrike" cap="none" dirty="0" err="1">
                <a:solidFill>
                  <a:schemeClr val="lt1"/>
                </a:solidFill>
                <a:latin typeface="Nunito Sans"/>
                <a:ea typeface="Nunito Sans"/>
                <a:cs typeface="Nunito Sans"/>
                <a:sym typeface="Nunito Sans"/>
              </a:rPr>
              <a:t>the</a:t>
            </a:r>
            <a:r>
              <a:rPr lang="es-CO" sz="2000" b="1" i="0" u="none" strike="noStrike" cap="none" dirty="0">
                <a:solidFill>
                  <a:schemeClr val="lt1"/>
                </a:solidFill>
                <a:latin typeface="Nunito Sans"/>
                <a:ea typeface="Nunito Sans"/>
                <a:cs typeface="Nunito Sans"/>
                <a:sym typeface="Nunito Sans"/>
              </a:rPr>
              <a:t> questions.</a:t>
            </a:r>
            <a:endParaRPr sz="1600" b="1" i="0" u="none" strike="noStrike" cap="none" dirty="0">
              <a:solidFill>
                <a:srgbClr val="000000"/>
              </a:solidFill>
              <a:latin typeface="Arial"/>
              <a:ea typeface="Arial"/>
              <a:cs typeface="Arial"/>
              <a:sym typeface="Arial"/>
            </a:endParaRPr>
          </a:p>
        </p:txBody>
      </p:sp>
      <p:sp>
        <p:nvSpPr>
          <p:cNvPr id="183" name="Google Shape;183;p27"/>
          <p:cNvSpPr txBox="1"/>
          <p:nvPr/>
        </p:nvSpPr>
        <p:spPr>
          <a:xfrm>
            <a:off x="3968151" y="115261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rPr>
              <a:t>VIDEO ACTIVITY</a:t>
            </a:r>
            <a:endParaRPr sz="1400" b="0" i="0" u="none" strike="noStrike" cap="none"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DD729A9C-AB26-AC89-2944-BAE7FD6A2F6F}"/>
              </a:ext>
            </a:extLst>
          </p:cNvPr>
          <p:cNvPicPr>
            <a:picLocks noChangeAspect="1"/>
          </p:cNvPicPr>
          <p:nvPr/>
        </p:nvPicPr>
        <p:blipFill>
          <a:blip r:embed="rId7"/>
          <a:stretch>
            <a:fillRect/>
          </a:stretch>
        </p:blipFill>
        <p:spPr>
          <a:xfrm>
            <a:off x="5716398" y="2793921"/>
            <a:ext cx="5511236" cy="3154935"/>
          </a:xfrm>
          <a:prstGeom prst="rect">
            <a:avLst/>
          </a:prstGeom>
        </p:spPr>
      </p:pic>
      <p:pic>
        <p:nvPicPr>
          <p:cNvPr id="2050" name="Picture 2" descr="Prepare your Curriculum Vitae (CV) or Resume">
            <a:extLst>
              <a:ext uri="{FF2B5EF4-FFF2-40B4-BE49-F238E27FC236}">
                <a16:creationId xmlns:a16="http://schemas.microsoft.com/office/drawing/2014/main" id="{2C57E69B-B980-44EA-0DF2-CD9AEDA3A3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9067" y="2854666"/>
            <a:ext cx="2707416" cy="309419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6724DD9-F048-CC79-E92A-4593AD11955B}"/>
              </a:ext>
            </a:extLst>
          </p:cNvPr>
          <p:cNvSpPr txBox="1"/>
          <p:nvPr/>
        </p:nvSpPr>
        <p:spPr>
          <a:xfrm>
            <a:off x="1968709" y="6082041"/>
            <a:ext cx="10223291" cy="584775"/>
          </a:xfrm>
          <a:prstGeom prst="rect">
            <a:avLst/>
          </a:prstGeom>
          <a:noFill/>
        </p:spPr>
        <p:txBody>
          <a:bodyPr wrap="square">
            <a:spAutoFit/>
          </a:bodyPr>
          <a:lstStyle/>
          <a:p>
            <a:r>
              <a:rPr lang="es-CO" sz="1600" dirty="0">
                <a:hlinkClick r:id="rId9"/>
              </a:rPr>
              <a:t>https://en.islcollective.com/english-esl-video-lessons/vocabulary-practice/general-vocabulary-practice/jobs-and-work/how-to-write-a-cv-the-most-essential-tips-to-follow/899193</a:t>
            </a:r>
            <a:endParaRPr lang="es-CO"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9"/>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204" name="Google Shape;204;p29"/>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9"/>
          <p:cNvSpPr/>
          <p:nvPr/>
        </p:nvSpPr>
        <p:spPr>
          <a:xfrm>
            <a:off x="5771061" y="956780"/>
            <a:ext cx="5107898"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 name="Google Shape;206;p29"/>
          <p:cNvSpPr txBox="1"/>
          <p:nvPr/>
        </p:nvSpPr>
        <p:spPr>
          <a:xfrm>
            <a:off x="6050637" y="912026"/>
            <a:ext cx="5107898"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a:solidFill>
                  <a:srgbClr val="001059"/>
                </a:solidFill>
                <a:latin typeface="Nunito Sans Black"/>
                <a:ea typeface="Nunito Sans Black"/>
                <a:cs typeface="Nunito Sans Black"/>
                <a:sym typeface="Nunito Sans Black"/>
              </a:rPr>
              <a:t>HOMEWORK # 6</a:t>
            </a:r>
            <a:endParaRPr sz="1400" b="0" i="0" u="none" strike="noStrike" cap="none" dirty="0">
              <a:solidFill>
                <a:srgbClr val="000000"/>
              </a:solidFill>
              <a:latin typeface="Arial"/>
              <a:ea typeface="Arial"/>
              <a:cs typeface="Arial"/>
              <a:sym typeface="Arial"/>
            </a:endParaRPr>
          </a:p>
        </p:txBody>
      </p:sp>
      <p:grpSp>
        <p:nvGrpSpPr>
          <p:cNvPr id="207" name="Google Shape;207;p29"/>
          <p:cNvGrpSpPr/>
          <p:nvPr/>
        </p:nvGrpSpPr>
        <p:grpSpPr>
          <a:xfrm>
            <a:off x="601045" y="195198"/>
            <a:ext cx="10989910" cy="770002"/>
            <a:chOff x="626478" y="195198"/>
            <a:chExt cx="10989910" cy="770002"/>
          </a:xfrm>
        </p:grpSpPr>
        <p:pic>
          <p:nvPicPr>
            <p:cNvPr id="208" name="Google Shape;208;p29"/>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09" name="Google Shape;209;p29"/>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10" name="Google Shape;210;p29"/>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3" name="CuadroTexto 2">
            <a:extLst>
              <a:ext uri="{FF2B5EF4-FFF2-40B4-BE49-F238E27FC236}">
                <a16:creationId xmlns:a16="http://schemas.microsoft.com/office/drawing/2014/main" id="{E800D9B0-A81A-8365-F507-5E7D982B4596}"/>
              </a:ext>
            </a:extLst>
          </p:cNvPr>
          <p:cNvSpPr txBox="1"/>
          <p:nvPr/>
        </p:nvSpPr>
        <p:spPr>
          <a:xfrm>
            <a:off x="6269636" y="6394595"/>
            <a:ext cx="5885244" cy="338554"/>
          </a:xfrm>
          <a:prstGeom prst="rect">
            <a:avLst/>
          </a:prstGeom>
          <a:noFill/>
        </p:spPr>
        <p:txBody>
          <a:bodyPr wrap="square">
            <a:spAutoFit/>
          </a:bodyPr>
          <a:lstStyle/>
          <a:p>
            <a:r>
              <a:rPr lang="es-CO" sz="1600" dirty="0">
                <a:hlinkClick r:id="rId7"/>
              </a:rPr>
              <a:t>https://www.liveworksheets.com/w/en/english-language/341814</a:t>
            </a:r>
            <a:endParaRPr lang="es-CO" sz="1600" dirty="0"/>
          </a:p>
        </p:txBody>
      </p:sp>
      <p:pic>
        <p:nvPicPr>
          <p:cNvPr id="5" name="Imagen 4">
            <a:extLst>
              <a:ext uri="{FF2B5EF4-FFF2-40B4-BE49-F238E27FC236}">
                <a16:creationId xmlns:a16="http://schemas.microsoft.com/office/drawing/2014/main" id="{FB0CCC39-93AD-A93F-D56B-C79C68A062AC}"/>
              </a:ext>
            </a:extLst>
          </p:cNvPr>
          <p:cNvPicPr>
            <a:picLocks noChangeAspect="1"/>
          </p:cNvPicPr>
          <p:nvPr/>
        </p:nvPicPr>
        <p:blipFill>
          <a:blip r:embed="rId8"/>
          <a:stretch>
            <a:fillRect/>
          </a:stretch>
        </p:blipFill>
        <p:spPr>
          <a:xfrm>
            <a:off x="6096000" y="3119512"/>
            <a:ext cx="5885245" cy="2966003"/>
          </a:xfrm>
          <a:prstGeom prst="rect">
            <a:avLst/>
          </a:prstGeom>
        </p:spPr>
      </p:pic>
      <p:sp>
        <p:nvSpPr>
          <p:cNvPr id="6" name="CuadroTexto 5">
            <a:extLst>
              <a:ext uri="{FF2B5EF4-FFF2-40B4-BE49-F238E27FC236}">
                <a16:creationId xmlns:a16="http://schemas.microsoft.com/office/drawing/2014/main" id="{458B29D0-1A12-8DE3-EE6D-B7F22EA660E9}"/>
              </a:ext>
            </a:extLst>
          </p:cNvPr>
          <p:cNvSpPr txBox="1"/>
          <p:nvPr/>
        </p:nvSpPr>
        <p:spPr>
          <a:xfrm>
            <a:off x="6050637" y="1923307"/>
            <a:ext cx="5930608" cy="1015663"/>
          </a:xfrm>
          <a:prstGeom prst="rect">
            <a:avLst/>
          </a:prstGeom>
          <a:noFill/>
        </p:spPr>
        <p:txBody>
          <a:bodyPr wrap="square" rtlCol="0">
            <a:spAutoFit/>
          </a:bodyPr>
          <a:lstStyle/>
          <a:p>
            <a:pPr algn="just"/>
            <a:r>
              <a:rPr lang="es-CO" sz="2000" b="1" dirty="0" err="1">
                <a:solidFill>
                  <a:schemeClr val="accent5">
                    <a:lumMod val="50000"/>
                  </a:schemeClr>
                </a:solidFill>
                <a:latin typeface="Nunito Sans" pitchFamily="2" charset="0"/>
              </a:rPr>
              <a:t>Solve</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the</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exercises</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take</a:t>
            </a:r>
            <a:r>
              <a:rPr lang="es-CO" sz="2000" b="1" dirty="0">
                <a:solidFill>
                  <a:schemeClr val="accent5">
                    <a:lumMod val="50000"/>
                  </a:schemeClr>
                </a:solidFill>
                <a:latin typeface="Nunito Sans" pitchFamily="2" charset="0"/>
              </a:rPr>
              <a:t> a </a:t>
            </a:r>
            <a:r>
              <a:rPr lang="es-CO" sz="2000" b="1" dirty="0" err="1">
                <a:solidFill>
                  <a:schemeClr val="accent5">
                    <a:lumMod val="50000"/>
                  </a:schemeClr>
                </a:solidFill>
                <a:latin typeface="Nunito Sans" pitchFamily="2" charset="0"/>
              </a:rPr>
              <a:t>print</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screen</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of</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the</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result</a:t>
            </a:r>
            <a:r>
              <a:rPr lang="es-CO" sz="2000" b="1" dirty="0">
                <a:solidFill>
                  <a:schemeClr val="accent5">
                    <a:lumMod val="50000"/>
                  </a:schemeClr>
                </a:solidFill>
                <a:latin typeface="Nunito Sans" pitchFamily="2" charset="0"/>
              </a:rPr>
              <a:t>, paste in a Word </a:t>
            </a:r>
            <a:r>
              <a:rPr lang="es-CO" sz="2000" b="1" dirty="0" err="1">
                <a:solidFill>
                  <a:schemeClr val="accent5">
                    <a:lumMod val="50000"/>
                  </a:schemeClr>
                </a:solidFill>
                <a:latin typeface="Nunito Sans" pitchFamily="2" charset="0"/>
              </a:rPr>
              <a:t>document</a:t>
            </a:r>
            <a:r>
              <a:rPr lang="es-CO" sz="2000" b="1" dirty="0">
                <a:solidFill>
                  <a:schemeClr val="accent5">
                    <a:lumMod val="50000"/>
                  </a:schemeClr>
                </a:solidFill>
                <a:latin typeface="Nunito Sans" pitchFamily="2" charset="0"/>
              </a:rPr>
              <a:t> and </a:t>
            </a:r>
            <a:r>
              <a:rPr lang="es-CO" sz="2000" b="1" dirty="0" err="1">
                <a:solidFill>
                  <a:schemeClr val="accent5">
                    <a:lumMod val="50000"/>
                  </a:schemeClr>
                </a:solidFill>
                <a:latin typeface="Nunito Sans" pitchFamily="2" charset="0"/>
              </a:rPr>
              <a:t>upload</a:t>
            </a:r>
            <a:r>
              <a:rPr lang="es-CO" sz="2000" b="1" dirty="0">
                <a:solidFill>
                  <a:schemeClr val="accent5">
                    <a:lumMod val="50000"/>
                  </a:schemeClr>
                </a:solidFill>
                <a:latin typeface="Nunito Sans" pitchFamily="2" charset="0"/>
              </a:rPr>
              <a:t> </a:t>
            </a:r>
            <a:r>
              <a:rPr lang="es-CO" sz="2000" b="1" dirty="0" err="1">
                <a:solidFill>
                  <a:schemeClr val="accent5">
                    <a:lumMod val="50000"/>
                  </a:schemeClr>
                </a:solidFill>
                <a:latin typeface="Nunito Sans" pitchFamily="2" charset="0"/>
              </a:rPr>
              <a:t>it</a:t>
            </a:r>
            <a:r>
              <a:rPr lang="es-CO" sz="2000" b="1" dirty="0">
                <a:solidFill>
                  <a:schemeClr val="accent5">
                    <a:lumMod val="50000"/>
                  </a:schemeClr>
                </a:solidFill>
                <a:latin typeface="Nunito Sans" pitchFamily="2" charset="0"/>
              </a:rPr>
              <a:t>  in </a:t>
            </a:r>
            <a:r>
              <a:rPr lang="es-CO" sz="2000" b="1" dirty="0" err="1">
                <a:solidFill>
                  <a:schemeClr val="accent5">
                    <a:lumMod val="50000"/>
                  </a:schemeClr>
                </a:solidFill>
                <a:latin typeface="Nunito Sans" pitchFamily="2" charset="0"/>
              </a:rPr>
              <a:t>the</a:t>
            </a:r>
            <a:r>
              <a:rPr lang="es-CO" sz="2000" b="1" dirty="0">
                <a:solidFill>
                  <a:schemeClr val="accent5">
                    <a:lumMod val="50000"/>
                  </a:schemeClr>
                </a:solidFill>
                <a:latin typeface="Nunito Sans" pitchFamily="2" charset="0"/>
              </a:rPr>
              <a:t> drive.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13"/>
          <p:cNvGrpSpPr/>
          <p:nvPr/>
        </p:nvGrpSpPr>
        <p:grpSpPr>
          <a:xfrm>
            <a:off x="0" y="-1"/>
            <a:ext cx="12192000" cy="6858002"/>
            <a:chOff x="0" y="317351"/>
            <a:chExt cx="12192000" cy="6858002"/>
          </a:xfrm>
        </p:grpSpPr>
        <p:pic>
          <p:nvPicPr>
            <p:cNvPr id="218" name="Google Shape;218;p13"/>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19" name="Google Shape;219;p13"/>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0" name="Google Shape;220;p13"/>
          <p:cNvPicPr preferRelativeResize="0"/>
          <p:nvPr/>
        </p:nvPicPr>
        <p:blipFill rotWithShape="1">
          <a:blip r:embed="rId5">
            <a:alphaModFix/>
          </a:blip>
          <a:srcRect/>
          <a:stretch/>
        </p:blipFill>
        <p:spPr>
          <a:xfrm>
            <a:off x="2340554" y="1970769"/>
            <a:ext cx="7510889" cy="2916462"/>
          </a:xfrm>
          <a:prstGeom prst="rect">
            <a:avLst/>
          </a:prstGeom>
          <a:noFill/>
          <a:ln>
            <a:noFill/>
          </a:ln>
        </p:spPr>
      </p:pic>
      <p:pic>
        <p:nvPicPr>
          <p:cNvPr id="221" name="Google Shape;221;p13"/>
          <p:cNvPicPr preferRelativeResize="0"/>
          <p:nvPr/>
        </p:nvPicPr>
        <p:blipFill rotWithShape="1">
          <a:blip r:embed="rId6">
            <a:alphaModFix/>
          </a:blip>
          <a:srcRect/>
          <a:stretch/>
        </p:blipFill>
        <p:spPr>
          <a:xfrm>
            <a:off x="4592280" y="324169"/>
            <a:ext cx="3007439" cy="1441064"/>
          </a:xfrm>
          <a:prstGeom prst="rect">
            <a:avLst/>
          </a:prstGeom>
          <a:noFill/>
          <a:ln>
            <a:noFill/>
          </a:ln>
        </p:spPr>
      </p:pic>
      <p:pic>
        <p:nvPicPr>
          <p:cNvPr id="222" name="Google Shape;222;p13"/>
          <p:cNvPicPr preferRelativeResize="0"/>
          <p:nvPr/>
        </p:nvPicPr>
        <p:blipFill rotWithShape="1">
          <a:blip r:embed="rId7">
            <a:alphaModFix/>
          </a:blip>
          <a:srcRect/>
          <a:stretch/>
        </p:blipFill>
        <p:spPr>
          <a:xfrm>
            <a:off x="9712776" y="5933677"/>
            <a:ext cx="2164967" cy="669682"/>
          </a:xfrm>
          <a:prstGeom prst="rect">
            <a:avLst/>
          </a:prstGeom>
          <a:noFill/>
          <a:ln>
            <a:noFill/>
          </a:ln>
        </p:spPr>
      </p:pic>
      <p:grpSp>
        <p:nvGrpSpPr>
          <p:cNvPr id="223" name="Google Shape;223;p13"/>
          <p:cNvGrpSpPr/>
          <p:nvPr/>
        </p:nvGrpSpPr>
        <p:grpSpPr>
          <a:xfrm>
            <a:off x="626477" y="254641"/>
            <a:ext cx="11251266" cy="983288"/>
            <a:chOff x="626477" y="254641"/>
            <a:chExt cx="11251266" cy="983288"/>
          </a:xfrm>
        </p:grpSpPr>
        <p:pic>
          <p:nvPicPr>
            <p:cNvPr id="224" name="Google Shape;224;p13"/>
            <p:cNvPicPr preferRelativeResize="0"/>
            <p:nvPr/>
          </p:nvPicPr>
          <p:blipFill rotWithShape="1">
            <a:blip r:embed="rId8">
              <a:alphaModFix/>
            </a:blip>
            <a:srcRect/>
            <a:stretch/>
          </p:blipFill>
          <p:spPr>
            <a:xfrm>
              <a:off x="10059722" y="254641"/>
              <a:ext cx="1818021" cy="983288"/>
            </a:xfrm>
            <a:prstGeom prst="rect">
              <a:avLst/>
            </a:prstGeom>
            <a:noFill/>
            <a:ln>
              <a:noFill/>
            </a:ln>
          </p:spPr>
        </p:pic>
        <p:pic>
          <p:nvPicPr>
            <p:cNvPr id="225" name="Google Shape;225;p13"/>
            <p:cNvPicPr preferRelativeResize="0"/>
            <p:nvPr/>
          </p:nvPicPr>
          <p:blipFill rotWithShape="1">
            <a:blip r:embed="rId9">
              <a:alphaModFix/>
            </a:blip>
            <a:srcRect/>
            <a:stretch/>
          </p:blipFill>
          <p:spPr>
            <a:xfrm>
              <a:off x="626477" y="484081"/>
              <a:ext cx="1505800" cy="52440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s-CO" sz="5000" b="0" i="0" u="none" strike="noStrike" cap="none">
                <a:solidFill>
                  <a:srgbClr val="D2A6FF"/>
                </a:solidFill>
                <a:latin typeface="Arial"/>
                <a:ea typeface="Arial"/>
                <a:cs typeface="Arial"/>
                <a:sym typeface="Arial"/>
              </a:rPr>
              <a:t>Table of content</a:t>
            </a:r>
            <a:endParaRPr/>
          </a:p>
        </p:txBody>
      </p:sp>
      <p:sp>
        <p:nvSpPr>
          <p:cNvPr id="110" name="Google Shape;110;p2"/>
          <p:cNvSpPr/>
          <p:nvPr/>
        </p:nvSpPr>
        <p:spPr>
          <a:xfrm>
            <a:off x="3476266" y="2461172"/>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4630461" y="2580983"/>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4" name="Google Shape;114;p2"/>
          <p:cNvSpPr/>
          <p:nvPr/>
        </p:nvSpPr>
        <p:spPr>
          <a:xfrm>
            <a:off x="4630461" y="3668648"/>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5" name="Google Shape;115;p2"/>
          <p:cNvSpPr/>
          <p:nvPr/>
        </p:nvSpPr>
        <p:spPr>
          <a:xfrm>
            <a:off x="4630461" y="4822601"/>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1</a:t>
            </a:r>
            <a:endParaRPr sz="1400" b="0" i="0" u="none" strike="noStrike" cap="none">
              <a:solidFill>
                <a:srgbClr val="000000"/>
              </a:solidFill>
              <a:latin typeface="Arial"/>
              <a:ea typeface="Arial"/>
              <a:cs typeface="Arial"/>
              <a:sym typeface="Arial"/>
            </a:endParaRPr>
          </a:p>
        </p:txBody>
      </p:sp>
      <p:sp>
        <p:nvSpPr>
          <p:cNvPr id="117" name="Google Shape;117;p2"/>
          <p:cNvSpPr txBox="1"/>
          <p:nvPr/>
        </p:nvSpPr>
        <p:spPr>
          <a:xfrm>
            <a:off x="3595092" y="3687327"/>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2</a:t>
            </a:r>
            <a:endParaRPr sz="1400" b="0" i="0" u="none" strike="noStrike" cap="none">
              <a:solidFill>
                <a:srgbClr val="000000"/>
              </a:solidFill>
              <a:latin typeface="Arial"/>
              <a:ea typeface="Arial"/>
              <a:cs typeface="Arial"/>
              <a:sym typeface="Arial"/>
            </a:endParaRPr>
          </a:p>
        </p:txBody>
      </p:sp>
      <p:sp>
        <p:nvSpPr>
          <p:cNvPr id="118" name="Google Shape;118;p2"/>
          <p:cNvSpPr txBox="1"/>
          <p:nvPr/>
        </p:nvSpPr>
        <p:spPr>
          <a:xfrm>
            <a:off x="3578039" y="4822601"/>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3</a:t>
            </a: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4815519" y="2582804"/>
            <a:ext cx="379508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Review </a:t>
            </a:r>
            <a:endParaRPr sz="1400" b="0" i="0" u="none" strike="noStrike" cap="none">
              <a:solidFill>
                <a:srgbClr val="000000"/>
              </a:solidFill>
              <a:latin typeface="Arial"/>
              <a:ea typeface="Arial"/>
              <a:cs typeface="Arial"/>
              <a:sym typeface="Arial"/>
            </a:endParaRPr>
          </a:p>
        </p:txBody>
      </p:sp>
      <p:sp>
        <p:nvSpPr>
          <p:cNvPr id="120" name="Google Shape;120;p2"/>
          <p:cNvSpPr txBox="1"/>
          <p:nvPr/>
        </p:nvSpPr>
        <p:spPr>
          <a:xfrm>
            <a:off x="4828420" y="3687327"/>
            <a:ext cx="379508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Curriculum</a:t>
            </a:r>
            <a:endParaRPr sz="1400" b="0" i="0" u="none" strike="noStrike" cap="none">
              <a:solidFill>
                <a:srgbClr val="000000"/>
              </a:solidFill>
              <a:latin typeface="Arial"/>
              <a:ea typeface="Arial"/>
              <a:cs typeface="Arial"/>
              <a:sym typeface="Arial"/>
            </a:endParaRPr>
          </a:p>
        </p:txBody>
      </p:sp>
      <p:sp>
        <p:nvSpPr>
          <p:cNvPr id="121" name="Google Shape;121;p2"/>
          <p:cNvSpPr txBox="1"/>
          <p:nvPr/>
        </p:nvSpPr>
        <p:spPr>
          <a:xfrm>
            <a:off x="4862690" y="4844946"/>
            <a:ext cx="3795082"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Vocabulary</a:t>
            </a:r>
            <a:endParaRPr sz="1400" b="0" i="0" u="none" strike="noStrike" cap="none">
              <a:solidFill>
                <a:srgbClr val="000000"/>
              </a:solidFill>
              <a:latin typeface="Arial"/>
              <a:ea typeface="Arial"/>
              <a:cs typeface="Arial"/>
              <a:sym typeface="Arial"/>
            </a:endParaRPr>
          </a:p>
        </p:txBody>
      </p:sp>
      <p:cxnSp>
        <p:nvCxnSpPr>
          <p:cNvPr id="122" name="Google Shape;122;p2"/>
          <p:cNvCxnSpPr>
            <a:stCxn id="110" idx="4"/>
            <a:endCxn id="111" idx="0"/>
          </p:cNvCxnSpPr>
          <p:nvPr/>
        </p:nvCxnSpPr>
        <p:spPr>
          <a:xfrm>
            <a:off x="3871379" y="3251398"/>
            <a:ext cx="0" cy="352500"/>
          </a:xfrm>
          <a:prstGeom prst="straightConnector1">
            <a:avLst/>
          </a:prstGeom>
          <a:noFill/>
          <a:ln w="38100" cap="flat" cmpd="sng">
            <a:solidFill>
              <a:srgbClr val="D2A6FF"/>
            </a:solidFill>
            <a:prstDash val="solid"/>
            <a:miter lim="800000"/>
            <a:headEnd type="none" w="sm" len="sm"/>
            <a:tailEnd type="none" w="sm" len="sm"/>
          </a:ln>
        </p:spPr>
      </p:cxnSp>
      <p:cxnSp>
        <p:nvCxnSpPr>
          <p:cNvPr id="123" name="Google Shape;123;p2"/>
          <p:cNvCxnSpPr>
            <a:stCxn id="117" idx="2"/>
          </p:cNvCxnSpPr>
          <p:nvPr/>
        </p:nvCxnSpPr>
        <p:spPr>
          <a:xfrm>
            <a:off x="3888432" y="4395213"/>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15041" y="-2"/>
            <a:ext cx="12236971" cy="6858002"/>
            <a:chOff x="0" y="317351"/>
            <a:chExt cx="12236971"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44971"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a:stretch/>
        </p:blipFill>
        <p:spPr>
          <a:xfrm>
            <a:off x="10231904" y="195198"/>
            <a:ext cx="1423672" cy="770002"/>
          </a:xfrm>
          <a:prstGeom prst="rect">
            <a:avLst/>
          </a:prstGeom>
          <a:noFill/>
          <a:ln>
            <a:noFill/>
          </a:ln>
        </p:spPr>
      </p:pic>
      <p:grpSp>
        <p:nvGrpSpPr>
          <p:cNvPr id="137" name="Google Shape;137;p26"/>
          <p:cNvGrpSpPr/>
          <p:nvPr/>
        </p:nvGrpSpPr>
        <p:grpSpPr>
          <a:xfrm>
            <a:off x="988690" y="2498834"/>
            <a:ext cx="2490373" cy="1860331"/>
            <a:chOff x="1201166" y="4609345"/>
            <a:chExt cx="2490373" cy="1860331"/>
          </a:xfrm>
        </p:grpSpPr>
        <p:sp>
          <p:nvSpPr>
            <p:cNvPr id="138" name="Google Shape;138;p26"/>
            <p:cNvSpPr/>
            <p:nvPr/>
          </p:nvSpPr>
          <p:spPr>
            <a:xfrm>
              <a:off x="1201166" y="4609345"/>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39" name="Google Shape;139;p26"/>
            <p:cNvSpPr txBox="1"/>
            <p:nvPr/>
          </p:nvSpPr>
          <p:spPr>
            <a:xfrm>
              <a:off x="1559271" y="5046788"/>
              <a:ext cx="1774163"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rPr>
                <a:t>Virtual </a:t>
              </a:r>
              <a:r>
                <a:rPr lang="es-CO" sz="2800" b="0" i="0" u="none" strike="noStrike" cap="none" dirty="0" err="1">
                  <a:solidFill>
                    <a:srgbClr val="001059"/>
                  </a:solidFill>
                  <a:latin typeface="Nunito Sans Black"/>
                  <a:ea typeface="Nunito Sans Black"/>
                  <a:cs typeface="Nunito Sans Black"/>
                  <a:sym typeface="Nunito Sans Black"/>
                </a:rPr>
                <a:t>Calls</a:t>
              </a:r>
              <a:endParaRPr sz="1400" b="0" i="0" u="none" strike="noStrike" cap="none" dirty="0">
                <a:solidFill>
                  <a:srgbClr val="000000"/>
                </a:solidFill>
                <a:latin typeface="Arial"/>
                <a:ea typeface="Arial"/>
                <a:cs typeface="Arial"/>
                <a:sym typeface="Arial"/>
              </a:endParaRPr>
            </a:p>
          </p:txBody>
        </p:sp>
      </p:grpSp>
      <p:grpSp>
        <p:nvGrpSpPr>
          <p:cNvPr id="140" name="Google Shape;140;p26"/>
          <p:cNvGrpSpPr/>
          <p:nvPr/>
        </p:nvGrpSpPr>
        <p:grpSpPr>
          <a:xfrm>
            <a:off x="4615006" y="2569176"/>
            <a:ext cx="2490373" cy="1860331"/>
            <a:chOff x="5036807" y="4631570"/>
            <a:chExt cx="2490373" cy="1860331"/>
          </a:xfrm>
        </p:grpSpPr>
        <p:sp>
          <p:nvSpPr>
            <p:cNvPr id="141" name="Google Shape;141;p26"/>
            <p:cNvSpPr/>
            <p:nvPr/>
          </p:nvSpPr>
          <p:spPr>
            <a:xfrm>
              <a:off x="5036807" y="4631570"/>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26"/>
            <p:cNvSpPr txBox="1"/>
            <p:nvPr/>
          </p:nvSpPr>
          <p:spPr>
            <a:xfrm>
              <a:off x="5153803" y="5010717"/>
              <a:ext cx="2265632"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err="1">
                  <a:solidFill>
                    <a:srgbClr val="001059"/>
                  </a:solidFill>
                  <a:latin typeface="Nunito Sans Black"/>
                  <a:ea typeface="Nunito Sans Black"/>
                  <a:cs typeface="Nunito Sans Black"/>
                  <a:sym typeface="Nunito Sans Black"/>
                </a:rPr>
                <a:t>Phone</a:t>
              </a:r>
              <a:r>
                <a:rPr lang="es-CO" sz="2800" b="0" i="0" u="none" strike="noStrike" cap="none" dirty="0">
                  <a:solidFill>
                    <a:srgbClr val="001059"/>
                  </a:solidFill>
                  <a:latin typeface="Nunito Sans Black"/>
                  <a:ea typeface="Nunito Sans Black"/>
                  <a:cs typeface="Nunito Sans Black"/>
                  <a:sym typeface="Nunito Sans Black"/>
                </a:rPr>
                <a:t> </a:t>
              </a:r>
              <a:r>
                <a:rPr lang="es-CO" sz="2800" b="0" i="0" u="none" strike="noStrike" cap="none" dirty="0" err="1">
                  <a:solidFill>
                    <a:srgbClr val="001059"/>
                  </a:solidFill>
                  <a:latin typeface="Nunito Sans Black"/>
                  <a:ea typeface="Nunito Sans Black"/>
                  <a:cs typeface="Nunito Sans Black"/>
                  <a:sym typeface="Nunito Sans Black"/>
                </a:rPr>
                <a:t>Vocabulary</a:t>
              </a:r>
              <a:endParaRPr sz="1400" b="0" i="0" u="none" strike="noStrike" cap="none" dirty="0">
                <a:solidFill>
                  <a:srgbClr val="000000"/>
                </a:solidFill>
                <a:latin typeface="Arial"/>
                <a:ea typeface="Arial"/>
                <a:cs typeface="Arial"/>
                <a:sym typeface="Arial"/>
              </a:endParaRPr>
            </a:p>
          </p:txBody>
        </p:sp>
      </p:grpSp>
      <p:sp>
        <p:nvSpPr>
          <p:cNvPr id="144" name="Google Shape;144;p26"/>
          <p:cNvSpPr/>
          <p:nvPr/>
        </p:nvSpPr>
        <p:spPr>
          <a:xfrm>
            <a:off x="8721006" y="2498833"/>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46" name="Google Shape;146;p26"/>
          <p:cNvSpPr txBox="1"/>
          <p:nvPr/>
        </p:nvSpPr>
        <p:spPr>
          <a:xfrm>
            <a:off x="2233877" y="619034"/>
            <a:ext cx="7732315"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s-CO" sz="4800" b="0" i="0" u="none" strike="noStrike" cap="none" dirty="0" err="1">
                <a:solidFill>
                  <a:srgbClr val="D2A6FF"/>
                </a:solidFill>
                <a:latin typeface="Arial"/>
                <a:ea typeface="Arial"/>
                <a:cs typeface="Arial"/>
                <a:sym typeface="Arial"/>
              </a:rPr>
              <a:t>What</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did</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we</a:t>
            </a:r>
            <a:r>
              <a:rPr lang="es-CO" sz="4800" b="0" i="0" u="none" strike="noStrike" cap="none" dirty="0">
                <a:solidFill>
                  <a:srgbClr val="D2A6FF"/>
                </a:solidFill>
                <a:latin typeface="Arial"/>
                <a:ea typeface="Arial"/>
                <a:cs typeface="Arial"/>
                <a:sym typeface="Arial"/>
              </a:rPr>
              <a:t> do </a:t>
            </a:r>
            <a:r>
              <a:rPr lang="es-CO" sz="4800" b="0" i="0" u="none" strike="noStrike" cap="none" dirty="0" err="1">
                <a:solidFill>
                  <a:srgbClr val="D2A6FF"/>
                </a:solidFill>
                <a:latin typeface="Arial"/>
                <a:ea typeface="Arial"/>
                <a:cs typeface="Arial"/>
                <a:sym typeface="Arial"/>
              </a:rPr>
              <a:t>last</a:t>
            </a:r>
            <a:r>
              <a:rPr lang="es-CO" sz="4800" b="0" i="0" u="none" strike="noStrike" cap="none" dirty="0">
                <a:solidFill>
                  <a:srgbClr val="D2A6FF"/>
                </a:solidFill>
                <a:latin typeface="Arial"/>
                <a:ea typeface="Arial"/>
                <a:cs typeface="Arial"/>
                <a:sym typeface="Arial"/>
              </a:rPr>
              <a:t> </a:t>
            </a:r>
            <a:r>
              <a:rPr lang="es-CO" sz="4800" b="0" i="0" u="none" strike="noStrike" cap="none" dirty="0" err="1">
                <a:solidFill>
                  <a:srgbClr val="D2A6FF"/>
                </a:solidFill>
                <a:latin typeface="Arial"/>
                <a:ea typeface="Arial"/>
                <a:cs typeface="Arial"/>
                <a:sym typeface="Arial"/>
              </a:rPr>
              <a:t>class</a:t>
            </a:r>
            <a:r>
              <a:rPr lang="es-CO" sz="4800" b="0" i="0" u="none" strike="noStrike" cap="none" dirty="0">
                <a:solidFill>
                  <a:srgbClr val="D2A6FF"/>
                </a:solidFill>
                <a:latin typeface="Arial"/>
                <a:ea typeface="Arial"/>
                <a:cs typeface="Arial"/>
                <a:sym typeface="Arial"/>
              </a:rPr>
              <a:t>?</a:t>
            </a:r>
            <a:endParaRPr sz="1050" b="0" i="0" u="none" strike="noStrike" cap="none" dirty="0">
              <a:solidFill>
                <a:srgbClr val="000000"/>
              </a:solidFill>
              <a:latin typeface="Arial"/>
              <a:ea typeface="Arial"/>
              <a:cs typeface="Arial"/>
              <a:sym typeface="Arial"/>
            </a:endParaRPr>
          </a:p>
        </p:txBody>
      </p:sp>
      <p:sp>
        <p:nvSpPr>
          <p:cNvPr id="2" name="CuadroTexto 1">
            <a:extLst>
              <a:ext uri="{FF2B5EF4-FFF2-40B4-BE49-F238E27FC236}">
                <a16:creationId xmlns:a16="http://schemas.microsoft.com/office/drawing/2014/main" id="{0954B8CD-060C-94F1-B0D1-CF6266D2D5FC}"/>
              </a:ext>
            </a:extLst>
          </p:cNvPr>
          <p:cNvSpPr txBox="1"/>
          <p:nvPr/>
        </p:nvSpPr>
        <p:spPr>
          <a:xfrm>
            <a:off x="8857078" y="3022289"/>
            <a:ext cx="2238272" cy="954107"/>
          </a:xfrm>
          <a:prstGeom prst="rect">
            <a:avLst/>
          </a:prstGeom>
          <a:noFill/>
        </p:spPr>
        <p:txBody>
          <a:bodyPr wrap="square" rtlCol="0">
            <a:spAutoFit/>
          </a:bodyPr>
          <a:lstStyle/>
          <a:p>
            <a:pPr algn="ctr"/>
            <a:r>
              <a:rPr lang="es-CO" sz="2800" b="1" dirty="0">
                <a:solidFill>
                  <a:srgbClr val="002060"/>
                </a:solidFill>
                <a:latin typeface="Nunito Sans Black" pitchFamily="2" charset="0"/>
              </a:rPr>
              <a:t>Online Meetings</a:t>
            </a:r>
          </a:p>
        </p:txBody>
      </p:sp>
      <p:sp>
        <p:nvSpPr>
          <p:cNvPr id="4" name="CuadroTexto 3">
            <a:extLst>
              <a:ext uri="{FF2B5EF4-FFF2-40B4-BE49-F238E27FC236}">
                <a16:creationId xmlns:a16="http://schemas.microsoft.com/office/drawing/2014/main" id="{AF811321-DBA0-2BE4-6B3D-8039F226EB9D}"/>
              </a:ext>
            </a:extLst>
          </p:cNvPr>
          <p:cNvSpPr txBox="1"/>
          <p:nvPr/>
        </p:nvSpPr>
        <p:spPr>
          <a:xfrm>
            <a:off x="5501391" y="5210139"/>
            <a:ext cx="6675568" cy="338554"/>
          </a:xfrm>
          <a:prstGeom prst="rect">
            <a:avLst/>
          </a:prstGeom>
          <a:noFill/>
        </p:spPr>
        <p:txBody>
          <a:bodyPr wrap="square">
            <a:spAutoFit/>
          </a:bodyPr>
          <a:lstStyle/>
          <a:p>
            <a:r>
              <a:rPr lang="es-CO" sz="1600" dirty="0">
                <a:hlinkClick r:id="rId7"/>
              </a:rPr>
              <a:t>https://wordwall.net/es/resource/54146885/online-meetings-test</a:t>
            </a:r>
            <a:endParaRPr lang="es-CO"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6"/>
          <p:cNvPicPr preferRelativeResize="0"/>
          <p:nvPr/>
        </p:nvPicPr>
        <p:blipFill rotWithShape="1">
          <a:blip r:embed="rId3">
            <a:alphaModFix/>
          </a:blip>
          <a:srcRect l="34845" r="25127"/>
          <a:stretch/>
        </p:blipFill>
        <p:spPr>
          <a:xfrm>
            <a:off x="8074701" y="0"/>
            <a:ext cx="4117299" cy="6858000"/>
          </a:xfrm>
          <a:prstGeom prst="rect">
            <a:avLst/>
          </a:prstGeom>
          <a:noFill/>
          <a:ln>
            <a:noFill/>
          </a:ln>
        </p:spPr>
      </p:pic>
      <p:sp>
        <p:nvSpPr>
          <p:cNvPr id="150" name="Google Shape;150;p6"/>
          <p:cNvSpPr/>
          <p:nvPr/>
        </p:nvSpPr>
        <p:spPr>
          <a:xfrm>
            <a:off x="8074702" y="0"/>
            <a:ext cx="4117298"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1" name="Google Shape;151;p6"/>
          <p:cNvGrpSpPr/>
          <p:nvPr/>
        </p:nvGrpSpPr>
        <p:grpSpPr>
          <a:xfrm>
            <a:off x="597743" y="203053"/>
            <a:ext cx="10996514" cy="770002"/>
            <a:chOff x="597743" y="203053"/>
            <a:chExt cx="10996514" cy="770002"/>
          </a:xfrm>
        </p:grpSpPr>
        <p:pic>
          <p:nvPicPr>
            <p:cNvPr id="152" name="Google Shape;152;p6"/>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53" name="Google Shape;153;p6"/>
            <p:cNvPicPr preferRelativeResize="0"/>
            <p:nvPr/>
          </p:nvPicPr>
          <p:blipFill rotWithShape="1">
            <a:blip r:embed="rId5">
              <a:alphaModFix/>
            </a:blip>
            <a:srcRect/>
            <a:stretch/>
          </p:blipFill>
          <p:spPr>
            <a:xfrm>
              <a:off x="10170585" y="203053"/>
              <a:ext cx="1423672" cy="770002"/>
            </a:xfrm>
            <a:prstGeom prst="rect">
              <a:avLst/>
            </a:prstGeom>
            <a:noFill/>
            <a:ln>
              <a:noFill/>
            </a:ln>
          </p:spPr>
        </p:pic>
      </p:grpSp>
      <p:pic>
        <p:nvPicPr>
          <p:cNvPr id="154" name="Google Shape;154;p6"/>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6" name="CuadroTexto 5">
            <a:extLst>
              <a:ext uri="{FF2B5EF4-FFF2-40B4-BE49-F238E27FC236}">
                <a16:creationId xmlns:a16="http://schemas.microsoft.com/office/drawing/2014/main" id="{4E0203DB-1685-4121-D28F-BEB411E9F94E}"/>
              </a:ext>
            </a:extLst>
          </p:cNvPr>
          <p:cNvSpPr txBox="1"/>
          <p:nvPr/>
        </p:nvSpPr>
        <p:spPr>
          <a:xfrm>
            <a:off x="3917036" y="6326360"/>
            <a:ext cx="3621672" cy="553998"/>
          </a:xfrm>
          <a:prstGeom prst="rect">
            <a:avLst/>
          </a:prstGeom>
          <a:noFill/>
        </p:spPr>
        <p:txBody>
          <a:bodyPr wrap="square">
            <a:spAutoFit/>
          </a:bodyPr>
          <a:lstStyle/>
          <a:p>
            <a:r>
              <a:rPr lang="es-CO" sz="1600" dirty="0">
                <a:hlinkClick r:id="rId7"/>
              </a:rPr>
              <a:t>https://wheelofnames.com/8k7-h6p</a:t>
            </a:r>
            <a:endParaRPr lang="es-CO" sz="1600" dirty="0"/>
          </a:p>
          <a:p>
            <a:endParaRPr lang="es-CO" dirty="0"/>
          </a:p>
        </p:txBody>
      </p:sp>
      <p:sp>
        <p:nvSpPr>
          <p:cNvPr id="7" name="Google Shape;140;p26">
            <a:extLst>
              <a:ext uri="{FF2B5EF4-FFF2-40B4-BE49-F238E27FC236}">
                <a16:creationId xmlns:a16="http://schemas.microsoft.com/office/drawing/2014/main" id="{98DC0DC1-C5C1-4853-A9FA-9B2831292172}"/>
              </a:ext>
            </a:extLst>
          </p:cNvPr>
          <p:cNvSpPr/>
          <p:nvPr/>
        </p:nvSpPr>
        <p:spPr>
          <a:xfrm>
            <a:off x="597742" y="1091615"/>
            <a:ext cx="3916391" cy="760788"/>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CO" sz="1800" b="0" i="0" u="none" strike="noStrike" cap="none" dirty="0">
                <a:solidFill>
                  <a:srgbClr val="001059"/>
                </a:solidFill>
                <a:latin typeface="Nunito Sans Black"/>
                <a:ea typeface="Nunito Sans Black"/>
                <a:cs typeface="Nunito Sans Black"/>
                <a:sym typeface="Nunito Sans Black"/>
              </a:rPr>
              <a:t> </a:t>
            </a:r>
            <a:endParaRPr lang="es-CO" sz="2800" b="0" i="0" u="none" strike="noStrike" cap="none" dirty="0">
              <a:solidFill>
                <a:srgbClr val="000000"/>
              </a:solidFill>
              <a:latin typeface="Arial"/>
              <a:ea typeface="Arial"/>
              <a:cs typeface="Arial"/>
              <a:sym typeface="Arial"/>
            </a:endParaRPr>
          </a:p>
        </p:txBody>
      </p:sp>
      <p:sp>
        <p:nvSpPr>
          <p:cNvPr id="156" name="Google Shape;156;p6"/>
          <p:cNvSpPr txBox="1"/>
          <p:nvPr/>
        </p:nvSpPr>
        <p:spPr>
          <a:xfrm>
            <a:off x="787620" y="1109578"/>
            <a:ext cx="332968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err="1">
                <a:solidFill>
                  <a:srgbClr val="001059"/>
                </a:solidFill>
                <a:latin typeface="Nunito Sans Black"/>
                <a:ea typeface="Nunito Sans Black"/>
                <a:cs typeface="Nunito Sans Black"/>
                <a:sym typeface="Nunito Sans Black"/>
              </a:rPr>
              <a:t>Warm</a:t>
            </a:r>
            <a:r>
              <a:rPr lang="es-CO" sz="4400" b="0" i="0" u="none" strike="noStrike" cap="none" dirty="0">
                <a:solidFill>
                  <a:srgbClr val="001059"/>
                </a:solidFill>
                <a:latin typeface="Nunito Sans Black"/>
                <a:ea typeface="Nunito Sans Black"/>
                <a:cs typeface="Nunito Sans Black"/>
                <a:sym typeface="Nunito Sans Black"/>
              </a:rPr>
              <a:t> Up</a:t>
            </a:r>
            <a:endParaRPr sz="1400" b="0" i="0" u="none" strike="noStrike" cap="none" dirty="0">
              <a:solidFill>
                <a:srgbClr val="000000"/>
              </a:solidFill>
              <a:latin typeface="Arial"/>
              <a:ea typeface="Arial"/>
              <a:cs typeface="Arial"/>
              <a:sym typeface="Arial"/>
            </a:endParaRPr>
          </a:p>
        </p:txBody>
      </p:sp>
      <p:pic>
        <p:nvPicPr>
          <p:cNvPr id="9" name="Imagen 8">
            <a:extLst>
              <a:ext uri="{FF2B5EF4-FFF2-40B4-BE49-F238E27FC236}">
                <a16:creationId xmlns:a16="http://schemas.microsoft.com/office/drawing/2014/main" id="{B6DDE420-E8CE-6068-3490-1509DE1B5C87}"/>
              </a:ext>
            </a:extLst>
          </p:cNvPr>
          <p:cNvPicPr>
            <a:picLocks noChangeAspect="1"/>
          </p:cNvPicPr>
          <p:nvPr/>
        </p:nvPicPr>
        <p:blipFill>
          <a:blip r:embed="rId8"/>
          <a:stretch>
            <a:fillRect/>
          </a:stretch>
        </p:blipFill>
        <p:spPr>
          <a:xfrm>
            <a:off x="557699" y="2006067"/>
            <a:ext cx="6426372" cy="40623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90313"/>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2431897" y="789996"/>
            <a:ext cx="7686463" cy="753948"/>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2314529" y="894126"/>
            <a:ext cx="7860603" cy="58473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32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Reading </a:t>
            </a:r>
            <a:r>
              <a:rPr kumimoji="0" lang="es-CO" sz="32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Activity</a:t>
            </a:r>
            <a:r>
              <a:rPr kumimoji="0" lang="es-CO" sz="32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lang="es-CO" sz="3200" dirty="0">
                <a:solidFill>
                  <a:srgbClr val="001059"/>
                </a:solidFill>
                <a:effectLst>
                  <a:outerShdw blurRad="38100" dist="38100" dir="2700000" algn="tl">
                    <a:srgbClr val="000000">
                      <a:alpha val="43137"/>
                    </a:srgbClr>
                  </a:outerShdw>
                </a:effectLst>
                <a:latin typeface="Nunito Sans Black"/>
                <a:ea typeface="Nunito Sans Black"/>
                <a:cs typeface="Nunito Sans Black"/>
                <a:sym typeface="Nunito Sans Black"/>
              </a:rPr>
              <a:t>CURRICULUM VITAE</a:t>
            </a:r>
            <a:endParaRPr kumimoji="0" sz="32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209862" y="1895517"/>
            <a:ext cx="8424472" cy="446559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ctr">
              <a:lnSpc>
                <a:spcPct val="115000"/>
              </a:lnSpc>
              <a:spcAft>
                <a:spcPts val="1000"/>
              </a:spcAft>
            </a:pP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3A947661-D18B-2BF1-2F98-64570EB7837D}"/>
              </a:ext>
            </a:extLst>
          </p:cNvPr>
          <p:cNvSpPr txBox="1"/>
          <p:nvPr/>
        </p:nvSpPr>
        <p:spPr>
          <a:xfrm>
            <a:off x="329785" y="1922386"/>
            <a:ext cx="8154648" cy="4396588"/>
          </a:xfrm>
          <a:prstGeom prst="rect">
            <a:avLst/>
          </a:prstGeom>
          <a:noFill/>
        </p:spPr>
        <p:txBody>
          <a:bodyPr wrap="square">
            <a:spAutoFit/>
          </a:bodyPr>
          <a:lstStyle/>
          <a:p>
            <a:pPr algn="ctr">
              <a:lnSpc>
                <a:spcPct val="115000"/>
              </a:lnSpc>
              <a:spcAft>
                <a:spcPts val="1000"/>
              </a:spcAft>
            </a:pPr>
            <a:r>
              <a:rPr lang="en-GB" sz="1800" b="1" u="sng" dirty="0">
                <a:solidFill>
                  <a:srgbClr val="31849B"/>
                </a:solidFill>
                <a:effectLst>
                  <a:outerShdw blurRad="38100" dist="38100" dir="2700000" algn="tl">
                    <a:srgbClr val="000000">
                      <a:alpha val="43137"/>
                    </a:srgbClr>
                  </a:outerShdw>
                </a:effectLst>
                <a:uFill>
                  <a:solidFill>
                    <a:srgbClr val="00B050"/>
                  </a:solidFill>
                </a:uFill>
                <a:latin typeface="Nunito Sans" pitchFamily="2" charset="0"/>
                <a:ea typeface="Calibri" panose="020F0502020204030204" pitchFamily="34" charset="0"/>
                <a:cs typeface="Times New Roman" panose="02020603050405020304" pitchFamily="18" charset="0"/>
              </a:rPr>
              <a:t>CURRICULUM VITAES: TIPS THAT HELP</a:t>
            </a:r>
            <a:endParaRPr lang="es-CO" sz="1800" b="1" dirty="0">
              <a:effectLst>
                <a:outerShdw blurRad="38100" dist="38100" dir="2700000" algn="tl">
                  <a:srgbClr val="000000">
                    <a:alpha val="43137"/>
                  </a:srgbClr>
                </a:outerShdw>
              </a:effectLst>
              <a:latin typeface="Nunito Sans" pitchFamily="2" charset="0"/>
              <a:ea typeface="Calibri" panose="020F0502020204030204" pitchFamily="34" charset="0"/>
              <a:cs typeface="Times New Roman" panose="02020603050405020304" pitchFamily="18" charset="0"/>
            </a:endParaRPr>
          </a:p>
          <a:p>
            <a:pPr algn="just">
              <a:spcAft>
                <a:spcPts val="1000"/>
              </a:spcAft>
            </a:pPr>
            <a:r>
              <a:rPr lang="en-GB" sz="1800" dirty="0">
                <a:effectLst/>
                <a:latin typeface="Nunito Sans" pitchFamily="2" charset="0"/>
                <a:ea typeface="Calibri" panose="020F0502020204030204" pitchFamily="34" charset="0"/>
                <a:cs typeface="Times New Roman" panose="02020603050405020304" pitchFamily="18" charset="0"/>
              </a:rPr>
              <a:t>Six out of ten CV’s which are prepared by Information Technology professionals fail to  meet the basic standards and are turned down without even being read fully, according to a recruitment company. As a consequence, thousands of candidates are excluding themselves from attractive job opportunities. </a:t>
            </a:r>
            <a:endParaRPr lang="es-CO" sz="1800" dirty="0">
              <a:effectLst/>
              <a:latin typeface="Nunito Sans" pitchFamily="2" charset="0"/>
              <a:ea typeface="Calibri" panose="020F0502020204030204" pitchFamily="34" charset="0"/>
              <a:cs typeface="Times New Roman" panose="02020603050405020304" pitchFamily="18" charset="0"/>
            </a:endParaRPr>
          </a:p>
          <a:p>
            <a:pPr algn="just">
              <a:spcAft>
                <a:spcPts val="1000"/>
              </a:spcAft>
            </a:pPr>
            <a:r>
              <a:rPr lang="en-GB" sz="1800" dirty="0">
                <a:effectLst/>
                <a:latin typeface="Nunito Sans" pitchFamily="2" charset="0"/>
                <a:ea typeface="Calibri" panose="020F0502020204030204" pitchFamily="34" charset="0"/>
                <a:cs typeface="Times New Roman" panose="02020603050405020304" pitchFamily="18" charset="0"/>
              </a:rPr>
              <a:t>Although the company handles over 60,000 CV’s per year, it estimates that at least 60% would not be admitted if they were sent directly to potential clients due to basic errors. </a:t>
            </a:r>
          </a:p>
          <a:p>
            <a:pPr algn="just">
              <a:spcAft>
                <a:spcPts val="1000"/>
              </a:spcAft>
            </a:pPr>
            <a:r>
              <a:rPr lang="en-GB" sz="1800" dirty="0">
                <a:effectLst/>
                <a:latin typeface="Nunito Sans" pitchFamily="2" charset="0"/>
                <a:ea typeface="Calibri" panose="020F0502020204030204" pitchFamily="34" charset="0"/>
                <a:cs typeface="Times New Roman" panose="02020603050405020304" pitchFamily="18" charset="0"/>
              </a:rPr>
              <a:t>The company Marketing Director said, “</a:t>
            </a:r>
            <a:r>
              <a:rPr lang="en-GB" sz="1800" dirty="0" err="1">
                <a:effectLst/>
                <a:latin typeface="Nunito Sans" pitchFamily="2" charset="0"/>
                <a:ea typeface="Calibri" panose="020F0502020204030204" pitchFamily="34" charset="0"/>
                <a:cs typeface="Times New Roman" panose="02020603050405020304" pitchFamily="18" charset="0"/>
              </a:rPr>
              <a:t>Sadlyit’s</a:t>
            </a:r>
            <a:r>
              <a:rPr lang="en-GB" sz="1800" dirty="0">
                <a:effectLst/>
                <a:latin typeface="Nunito Sans" pitchFamily="2" charset="0"/>
                <a:ea typeface="Calibri" panose="020F0502020204030204" pitchFamily="34" charset="0"/>
                <a:cs typeface="Times New Roman" panose="02020603050405020304" pitchFamily="18" charset="0"/>
              </a:rPr>
              <a:t> often the most highly qualified candidates whose CV’s are so poorly constructed that they are literally dead on arrival. Attractive job opportunities in the IT industry often generate intense competition and there is often little to choose between the candidates”. </a:t>
            </a:r>
            <a:endParaRPr lang="es-CO" sz="1800" dirty="0">
              <a:effectLst/>
              <a:latin typeface="Nunito Sans" pitchFamily="2" charset="0"/>
              <a:ea typeface="Calibri" panose="020F0502020204030204" pitchFamily="34" charset="0"/>
              <a:cs typeface="Times New Roman" panose="02020603050405020304" pitchFamily="18" charset="0"/>
            </a:endParaRPr>
          </a:p>
        </p:txBody>
      </p:sp>
      <p:pic>
        <p:nvPicPr>
          <p:cNvPr id="4" name="Imagen 3" descr="Resultado de imagen para curriculum vitae in english">
            <a:extLst>
              <a:ext uri="{FF2B5EF4-FFF2-40B4-BE49-F238E27FC236}">
                <a16:creationId xmlns:a16="http://schemas.microsoft.com/office/drawing/2014/main" id="{29968C57-D254-2E98-A737-76F443E38C7B}"/>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973050" y="1922386"/>
            <a:ext cx="3009088" cy="4339822"/>
          </a:xfrm>
          <a:prstGeom prst="rect">
            <a:avLst/>
          </a:prstGeom>
          <a:noFill/>
          <a:ln w="28575">
            <a:solidFill>
              <a:schemeClr val="accent5">
                <a:lumMod val="40000"/>
                <a:lumOff val="6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0"/>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968150" y="343074"/>
            <a:ext cx="5340742" cy="584735"/>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4053673" y="378675"/>
            <a:ext cx="5193722" cy="58473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3200" dirty="0">
                <a:solidFill>
                  <a:srgbClr val="001059"/>
                </a:solidFill>
                <a:latin typeface="Nunito Sans Black"/>
                <a:ea typeface="Nunito Sans Black"/>
                <a:cs typeface="Nunito Sans Black"/>
                <a:sym typeface="Nunito Sans Black"/>
              </a:rPr>
              <a:t>CURRICULUM VITAE</a:t>
            </a:r>
            <a:endParaRPr kumimoji="0" sz="3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286091" y="1184575"/>
            <a:ext cx="6943384" cy="5511187"/>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15000"/>
              </a:lnSpc>
              <a:spcAft>
                <a:spcPts val="800"/>
              </a:spcAft>
              <a:defRPr/>
            </a:pPr>
            <a:endParaRPr kumimoji="0" lang="en-US" sz="1800" i="0" u="none" strike="noStrike" kern="100" cap="none" spc="0" normalizeH="0" baseline="0" noProof="0" dirty="0">
              <a:ln>
                <a:noFill/>
              </a:ln>
              <a:solidFill>
                <a:srgbClr val="000000"/>
              </a:solidFill>
              <a:effectLst/>
              <a:uLnTx/>
              <a:uFillTx/>
              <a:latin typeface="Nunito Sans "/>
              <a:ea typeface="Aptos" panose="020B0004020202020204" pitchFamily="34" charset="0"/>
              <a:cs typeface="Times New Roman" panose="02020603050405020304" pitchFamily="18" charset="0"/>
              <a:sym typeface="Arial"/>
            </a:endParaRP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endParaRPr kumimoji="0" lang="es-CO" sz="18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endParaRPr>
          </a:p>
        </p:txBody>
      </p:sp>
      <p:sp>
        <p:nvSpPr>
          <p:cNvPr id="3" name="CuadroTexto 2">
            <a:extLst>
              <a:ext uri="{FF2B5EF4-FFF2-40B4-BE49-F238E27FC236}">
                <a16:creationId xmlns:a16="http://schemas.microsoft.com/office/drawing/2014/main" id="{403D2A81-AC9D-AF98-6AE3-09FD1C7E784B}"/>
              </a:ext>
            </a:extLst>
          </p:cNvPr>
          <p:cNvSpPr txBox="1"/>
          <p:nvPr/>
        </p:nvSpPr>
        <p:spPr>
          <a:xfrm>
            <a:off x="988805" y="1308372"/>
            <a:ext cx="5719258" cy="5206554"/>
          </a:xfrm>
          <a:prstGeom prst="rect">
            <a:avLst/>
          </a:prstGeom>
          <a:noFill/>
        </p:spPr>
        <p:txBody>
          <a:bodyPr wrap="square" rtlCol="0">
            <a:spAutoFit/>
          </a:bodyPr>
          <a:lstStyle/>
          <a:p>
            <a:pPr algn="just">
              <a:spcAft>
                <a:spcPts val="1000"/>
              </a:spcAft>
            </a:pPr>
            <a:r>
              <a:rPr lang="en-GB" sz="1800" dirty="0">
                <a:effectLst/>
                <a:latin typeface="Nunito Sans" pitchFamily="2" charset="0"/>
                <a:ea typeface="Calibri" panose="020F0502020204030204" pitchFamily="34" charset="0"/>
                <a:cs typeface="Times New Roman" panose="02020603050405020304" pitchFamily="18" charset="0"/>
              </a:rPr>
              <a:t>“Advice on the presentation format of CV’s in relation to the requirements that they are being submitted for should be an Industry standard so as to add real value to the candidates that you are representing and indeed to </a:t>
            </a:r>
            <a:r>
              <a:rPr lang="en-GB" sz="1800" dirty="0" err="1">
                <a:effectLst/>
                <a:latin typeface="Nunito Sans" pitchFamily="2" charset="0"/>
                <a:ea typeface="Calibri" panose="020F0502020204030204" pitchFamily="34" charset="0"/>
                <a:cs typeface="Times New Roman" panose="02020603050405020304" pitchFamily="18" charset="0"/>
              </a:rPr>
              <a:t>fulfill</a:t>
            </a:r>
            <a:r>
              <a:rPr lang="en-GB" sz="1800" dirty="0">
                <a:effectLst/>
                <a:latin typeface="Nunito Sans" pitchFamily="2" charset="0"/>
                <a:ea typeface="Calibri" panose="020F0502020204030204" pitchFamily="34" charset="0"/>
                <a:cs typeface="Times New Roman" panose="02020603050405020304" pitchFamily="18" charset="0"/>
              </a:rPr>
              <a:t> your professional obligations to your clients”. “Writing a CV can be extremely difficult and too often a CV turns out to be a generic overview including a lot of information that is irrelevant. People should remember that an employer typically spends between 15 and 30 seconds scanning each CV and you have that one chance to make an impression”.</a:t>
            </a:r>
            <a:endParaRPr lang="es-CO" sz="1800" dirty="0">
              <a:effectLst/>
              <a:latin typeface="Nunito Sans" pitchFamily="2" charset="0"/>
              <a:ea typeface="Calibri" panose="020F0502020204030204" pitchFamily="34" charset="0"/>
              <a:cs typeface="Times New Roman" panose="02020603050405020304" pitchFamily="18" charset="0"/>
            </a:endParaRPr>
          </a:p>
          <a:p>
            <a:pPr algn="just">
              <a:spcAft>
                <a:spcPts val="1000"/>
              </a:spcAft>
            </a:pPr>
            <a:r>
              <a:rPr lang="en-GB" sz="1800" dirty="0">
                <a:effectLst/>
                <a:latin typeface="Nunito Sans" pitchFamily="2" charset="0"/>
                <a:ea typeface="Calibri" panose="020F0502020204030204" pitchFamily="34" charset="0"/>
                <a:cs typeface="Times New Roman" panose="02020603050405020304" pitchFamily="18" charset="0"/>
              </a:rPr>
              <a:t>“A good CV is more than just documentation of your career path; it is a marketing tool designed to present your professional career experience according to the new job specification. It should also include details of past professional successes that effectively demonstrate your ability to undertake the job responsibilities outlined”. </a:t>
            </a:r>
            <a:endParaRPr lang="es-CO" sz="1800" dirty="0">
              <a:effectLst/>
              <a:latin typeface="Nunito Sans" pitchFamily="2"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35A59DBA-A83F-2F3D-3D65-58453E7500A1}"/>
              </a:ext>
            </a:extLst>
          </p:cNvPr>
          <p:cNvSpPr txBox="1"/>
          <p:nvPr/>
        </p:nvSpPr>
        <p:spPr>
          <a:xfrm>
            <a:off x="6397237" y="1219448"/>
            <a:ext cx="5508672" cy="369332"/>
          </a:xfrm>
          <a:prstGeom prst="rect">
            <a:avLst/>
          </a:prstGeom>
          <a:noFill/>
        </p:spPr>
        <p:txBody>
          <a:bodyPr wrap="square" rtlCol="0">
            <a:spAutoFit/>
          </a:bodyPr>
          <a:lstStyle/>
          <a:p>
            <a:pPr marL="0" marR="0" lvl="0" indent="0" algn="just" defTabSz="914400" rtl="0" eaLnBrk="1" fontAlgn="auto" latinLnBrk="0" hangingPunct="1">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a:t>
            </a:r>
            <a:endParaRPr lang="es-CO" dirty="0"/>
          </a:p>
        </p:txBody>
      </p:sp>
      <p:pic>
        <p:nvPicPr>
          <p:cNvPr id="6" name="Imagen 5">
            <a:extLst>
              <a:ext uri="{FF2B5EF4-FFF2-40B4-BE49-F238E27FC236}">
                <a16:creationId xmlns:a16="http://schemas.microsoft.com/office/drawing/2014/main" id="{CAF68F58-5D68-210E-8134-F892DD04F708}"/>
              </a:ext>
            </a:extLst>
          </p:cNvPr>
          <p:cNvPicPr>
            <a:picLocks noChangeAspect="1"/>
          </p:cNvPicPr>
          <p:nvPr/>
        </p:nvPicPr>
        <p:blipFill>
          <a:blip r:embed="rId7"/>
          <a:stretch>
            <a:fillRect/>
          </a:stretch>
        </p:blipFill>
        <p:spPr>
          <a:xfrm>
            <a:off x="7727131" y="1623653"/>
            <a:ext cx="4178778" cy="4333849"/>
          </a:xfrm>
          <a:prstGeom prst="rect">
            <a:avLst/>
          </a:prstGeom>
        </p:spPr>
      </p:pic>
    </p:spTree>
    <p:extLst>
      <p:ext uri="{BB962C8B-B14F-4D97-AF65-F5344CB8AC3E}">
        <p14:creationId xmlns:p14="http://schemas.microsoft.com/office/powerpoint/2010/main" val="170072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l="42726"/>
          <a:stretch/>
        </p:blipFill>
        <p:spPr>
          <a:xfrm>
            <a:off x="8264106" y="0"/>
            <a:ext cx="3927894" cy="6858000"/>
          </a:xfrm>
          <a:prstGeom prst="rect">
            <a:avLst/>
          </a:prstGeom>
          <a:noFill/>
          <a:ln>
            <a:noFill/>
          </a:ln>
        </p:spPr>
      </p:pic>
      <p:sp>
        <p:nvSpPr>
          <p:cNvPr id="217" name="Google Shape;217;p31"/>
          <p:cNvSpPr/>
          <p:nvPr/>
        </p:nvSpPr>
        <p:spPr>
          <a:xfrm>
            <a:off x="8264106" y="0"/>
            <a:ext cx="392789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 name="Google Shape;218;p31"/>
          <p:cNvGrpSpPr/>
          <p:nvPr/>
        </p:nvGrpSpPr>
        <p:grpSpPr>
          <a:xfrm>
            <a:off x="189780" y="51012"/>
            <a:ext cx="9737058" cy="770002"/>
            <a:chOff x="597743" y="203053"/>
            <a:chExt cx="9737058" cy="770002"/>
          </a:xfrm>
        </p:grpSpPr>
        <p:pic>
          <p:nvPicPr>
            <p:cNvPr id="219" name="Google Shape;219;p31"/>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20" name="Google Shape;220;p31"/>
            <p:cNvPicPr preferRelativeResize="0"/>
            <p:nvPr/>
          </p:nvPicPr>
          <p:blipFill rotWithShape="1">
            <a:blip r:embed="rId5">
              <a:alphaModFix/>
            </a:blip>
            <a:srcRect/>
            <a:stretch/>
          </p:blipFill>
          <p:spPr>
            <a:xfrm>
              <a:off x="8911129" y="203053"/>
              <a:ext cx="1423672" cy="770002"/>
            </a:xfrm>
            <a:prstGeom prst="rect">
              <a:avLst/>
            </a:prstGeom>
            <a:noFill/>
            <a:ln>
              <a:noFill/>
            </a:ln>
          </p:spPr>
        </p:pic>
      </p:grpSp>
      <p:pic>
        <p:nvPicPr>
          <p:cNvPr id="221" name="Google Shape;221;p31"/>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22" name="Google Shape;222;p31"/>
          <p:cNvSpPr/>
          <p:nvPr/>
        </p:nvSpPr>
        <p:spPr>
          <a:xfrm>
            <a:off x="733790" y="1172585"/>
            <a:ext cx="7050722" cy="5572989"/>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31"/>
          <p:cNvSpPr txBox="1"/>
          <p:nvPr/>
        </p:nvSpPr>
        <p:spPr>
          <a:xfrm>
            <a:off x="1277801" y="417104"/>
            <a:ext cx="687684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3200" b="0" i="0" u="none" strike="noStrike" cap="none" dirty="0">
                <a:solidFill>
                  <a:srgbClr val="001059"/>
                </a:solidFill>
                <a:latin typeface="Nunito Sans Black"/>
                <a:ea typeface="Nunito Sans Black"/>
                <a:cs typeface="Nunito Sans Black"/>
                <a:sym typeface="Nunito Sans Black"/>
              </a:rPr>
              <a:t>Readin</a:t>
            </a:r>
            <a:r>
              <a:rPr lang="es-CO" sz="3200" dirty="0">
                <a:solidFill>
                  <a:srgbClr val="001059"/>
                </a:solidFill>
                <a:latin typeface="Nunito Sans Black"/>
                <a:ea typeface="Nunito Sans Black"/>
                <a:cs typeface="Nunito Sans Black"/>
                <a:sym typeface="Nunito Sans Black"/>
              </a:rPr>
              <a:t>g </a:t>
            </a:r>
            <a:r>
              <a:rPr lang="es-CO" sz="3200" dirty="0" err="1">
                <a:solidFill>
                  <a:srgbClr val="001059"/>
                </a:solidFill>
                <a:latin typeface="Nunito Sans Black"/>
                <a:ea typeface="Nunito Sans Black"/>
                <a:cs typeface="Nunito Sans Black"/>
                <a:sym typeface="Nunito Sans Black"/>
              </a:rPr>
              <a:t>Comprehension</a:t>
            </a:r>
            <a:r>
              <a:rPr lang="es-CO" sz="3200" dirty="0">
                <a:solidFill>
                  <a:srgbClr val="001059"/>
                </a:solidFill>
                <a:latin typeface="Nunito Sans Black"/>
                <a:ea typeface="Nunito Sans Black"/>
                <a:cs typeface="Nunito Sans Black"/>
                <a:sym typeface="Nunito Sans Black"/>
              </a:rPr>
              <a:t> </a:t>
            </a:r>
            <a:r>
              <a:rPr lang="es-CO" sz="3200" dirty="0" err="1">
                <a:solidFill>
                  <a:srgbClr val="001059"/>
                </a:solidFill>
                <a:latin typeface="Nunito Sans Black"/>
                <a:ea typeface="Nunito Sans Black"/>
                <a:cs typeface="Nunito Sans Black"/>
                <a:sym typeface="Nunito Sans Black"/>
              </a:rPr>
              <a:t>Exercise</a:t>
            </a:r>
            <a:r>
              <a:rPr lang="es-CO" sz="3200" dirty="0">
                <a:solidFill>
                  <a:srgbClr val="001059"/>
                </a:solidFill>
                <a:latin typeface="Nunito Sans Black"/>
                <a:ea typeface="Nunito Sans Black"/>
                <a:cs typeface="Nunito Sans Black"/>
                <a:sym typeface="Nunito Sans Black"/>
              </a:rPr>
              <a:t> </a:t>
            </a:r>
            <a:endParaRPr sz="3200" b="0" i="0" u="none" strike="noStrike" cap="none" dirty="0">
              <a:solidFill>
                <a:srgbClr val="000000"/>
              </a:solidFill>
              <a:latin typeface="Arial"/>
              <a:ea typeface="Arial"/>
              <a:cs typeface="Arial"/>
              <a:sym typeface="Arial"/>
            </a:endParaRPr>
          </a:p>
        </p:txBody>
      </p:sp>
      <p:sp>
        <p:nvSpPr>
          <p:cNvPr id="224" name="Google Shape;224;p31"/>
          <p:cNvSpPr txBox="1"/>
          <p:nvPr/>
        </p:nvSpPr>
        <p:spPr>
          <a:xfrm>
            <a:off x="1277801" y="1420776"/>
            <a:ext cx="6056754" cy="5444527"/>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rgbClr val="000000"/>
              </a:buClr>
              <a:buSzPts val="2000"/>
            </a:pPr>
            <a:r>
              <a:rPr lang="en-GB" sz="1800" b="1" dirty="0">
                <a:latin typeface="Nunito Sans" pitchFamily="2" charset="0"/>
                <a:ea typeface="Calibri" panose="020F0502020204030204" pitchFamily="34" charset="0"/>
                <a:cs typeface="Times New Roman" panose="02020603050405020304" pitchFamily="18" charset="0"/>
              </a:rPr>
              <a:t>F</a:t>
            </a:r>
            <a:r>
              <a:rPr lang="en-GB" sz="1800" b="1" dirty="0">
                <a:effectLst/>
                <a:latin typeface="Nunito Sans" pitchFamily="2" charset="0"/>
                <a:ea typeface="Calibri" panose="020F0502020204030204" pitchFamily="34" charset="0"/>
                <a:cs typeface="Times New Roman" panose="02020603050405020304" pitchFamily="18" charset="0"/>
              </a:rPr>
              <a:t>or questions 1-6 choose the correct option a), b) or c</a:t>
            </a:r>
            <a:r>
              <a:rPr lang="en-GB" sz="1800" dirty="0">
                <a:effectLst/>
                <a:latin typeface="Nunito Sans" pitchFamily="2" charset="0"/>
                <a:ea typeface="Calibri" panose="020F0502020204030204" pitchFamily="34" charset="0"/>
                <a:cs typeface="Times New Roman" panose="02020603050405020304" pitchFamily="18" charset="0"/>
              </a:rPr>
              <a:t>)</a:t>
            </a:r>
          </a:p>
          <a:p>
            <a:pPr>
              <a:lnSpc>
                <a:spcPct val="115000"/>
              </a:lnSpc>
              <a:spcAft>
                <a:spcPts val="1000"/>
              </a:spcAft>
            </a:pPr>
            <a:r>
              <a:rPr lang="en-GB" sz="1600" b="1" dirty="0">
                <a:effectLst/>
                <a:latin typeface="Nunito Sans" pitchFamily="2" charset="0"/>
                <a:ea typeface="Calibri" panose="020F0502020204030204" pitchFamily="34" charset="0"/>
                <a:cs typeface="Times New Roman" panose="02020603050405020304" pitchFamily="18" charset="0"/>
              </a:rPr>
              <a:t>1. Six out ten CV’s are …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a) attractive.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b) badly written.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c) well-done.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 </a:t>
            </a:r>
            <a:r>
              <a:rPr lang="en-GB" sz="1600" b="1" dirty="0">
                <a:effectLst/>
                <a:latin typeface="Nunito Sans" pitchFamily="2" charset="0"/>
                <a:ea typeface="Calibri" panose="020F0502020204030204" pitchFamily="34" charset="0"/>
                <a:cs typeface="Times New Roman" panose="02020603050405020304" pitchFamily="18" charset="0"/>
              </a:rPr>
              <a:t>2. Recruitment companies say that potential clients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a) make basic mistakes.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b) only get 60% of CV’s.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c) reject CV’s with mistakes.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 </a:t>
            </a:r>
            <a:r>
              <a:rPr lang="en-GB" sz="1600" b="1" dirty="0">
                <a:effectLst/>
                <a:latin typeface="Nunito Sans" pitchFamily="2" charset="0"/>
                <a:ea typeface="Calibri" panose="020F0502020204030204" pitchFamily="34" charset="0"/>
                <a:cs typeface="Times New Roman" panose="02020603050405020304" pitchFamily="18" charset="0"/>
              </a:rPr>
              <a:t>3. The Marketing Director said that the best candidates …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a) are the most affected.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b) do not send CV’s.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c) write the best CV’s. </a:t>
            </a:r>
            <a:endParaRPr lang="es-ES" sz="1600" b="0" i="0" strike="noStrike" cap="none" dirty="0">
              <a:solidFill>
                <a:srgbClr val="000000"/>
              </a:solidFill>
              <a:latin typeface="Nunito Sans" pitchFamily="2" charset="0"/>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l="42726"/>
          <a:stretch/>
        </p:blipFill>
        <p:spPr>
          <a:xfrm>
            <a:off x="8264106" y="0"/>
            <a:ext cx="3927894" cy="6858000"/>
          </a:xfrm>
          <a:prstGeom prst="rect">
            <a:avLst/>
          </a:prstGeom>
          <a:noFill/>
          <a:ln>
            <a:noFill/>
          </a:ln>
        </p:spPr>
      </p:pic>
      <p:sp>
        <p:nvSpPr>
          <p:cNvPr id="217" name="Google Shape;217;p31"/>
          <p:cNvSpPr/>
          <p:nvPr/>
        </p:nvSpPr>
        <p:spPr>
          <a:xfrm>
            <a:off x="8264106" y="0"/>
            <a:ext cx="392789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 name="Google Shape;218;p31"/>
          <p:cNvGrpSpPr/>
          <p:nvPr/>
        </p:nvGrpSpPr>
        <p:grpSpPr>
          <a:xfrm>
            <a:off x="189780" y="51012"/>
            <a:ext cx="9737058" cy="770002"/>
            <a:chOff x="597743" y="203053"/>
            <a:chExt cx="9737058" cy="770002"/>
          </a:xfrm>
        </p:grpSpPr>
        <p:pic>
          <p:nvPicPr>
            <p:cNvPr id="219" name="Google Shape;219;p31"/>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20" name="Google Shape;220;p31"/>
            <p:cNvPicPr preferRelativeResize="0"/>
            <p:nvPr/>
          </p:nvPicPr>
          <p:blipFill rotWithShape="1">
            <a:blip r:embed="rId5">
              <a:alphaModFix/>
            </a:blip>
            <a:srcRect/>
            <a:stretch/>
          </p:blipFill>
          <p:spPr>
            <a:xfrm>
              <a:off x="8911129" y="203053"/>
              <a:ext cx="1423672" cy="770002"/>
            </a:xfrm>
            <a:prstGeom prst="rect">
              <a:avLst/>
            </a:prstGeom>
            <a:noFill/>
            <a:ln>
              <a:noFill/>
            </a:ln>
          </p:spPr>
        </p:pic>
      </p:grpSp>
      <p:pic>
        <p:nvPicPr>
          <p:cNvPr id="221" name="Google Shape;221;p31"/>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22" name="Google Shape;222;p31"/>
          <p:cNvSpPr/>
          <p:nvPr/>
        </p:nvSpPr>
        <p:spPr>
          <a:xfrm>
            <a:off x="733790" y="1413216"/>
            <a:ext cx="7050722" cy="531218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31"/>
          <p:cNvSpPr txBox="1"/>
          <p:nvPr/>
        </p:nvSpPr>
        <p:spPr>
          <a:xfrm>
            <a:off x="1277801" y="417104"/>
            <a:ext cx="687684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3200" b="0" i="0" u="none" strike="noStrike" cap="none" dirty="0">
                <a:solidFill>
                  <a:srgbClr val="001059"/>
                </a:solidFill>
                <a:latin typeface="Nunito Sans Black"/>
                <a:ea typeface="Nunito Sans Black"/>
                <a:cs typeface="Nunito Sans Black"/>
                <a:sym typeface="Nunito Sans Black"/>
              </a:rPr>
              <a:t>Readin</a:t>
            </a:r>
            <a:r>
              <a:rPr lang="es-CO" sz="3200" dirty="0">
                <a:solidFill>
                  <a:srgbClr val="001059"/>
                </a:solidFill>
                <a:latin typeface="Nunito Sans Black"/>
                <a:ea typeface="Nunito Sans Black"/>
                <a:cs typeface="Nunito Sans Black"/>
                <a:sym typeface="Nunito Sans Black"/>
              </a:rPr>
              <a:t>g </a:t>
            </a:r>
            <a:r>
              <a:rPr lang="es-CO" sz="3200" dirty="0" err="1">
                <a:solidFill>
                  <a:srgbClr val="001059"/>
                </a:solidFill>
                <a:latin typeface="Nunito Sans Black"/>
                <a:ea typeface="Nunito Sans Black"/>
                <a:cs typeface="Nunito Sans Black"/>
                <a:sym typeface="Nunito Sans Black"/>
              </a:rPr>
              <a:t>Comprehension</a:t>
            </a:r>
            <a:r>
              <a:rPr lang="es-CO" sz="3200" dirty="0">
                <a:solidFill>
                  <a:srgbClr val="001059"/>
                </a:solidFill>
                <a:latin typeface="Nunito Sans Black"/>
                <a:ea typeface="Nunito Sans Black"/>
                <a:cs typeface="Nunito Sans Black"/>
                <a:sym typeface="Nunito Sans Black"/>
              </a:rPr>
              <a:t> </a:t>
            </a:r>
            <a:r>
              <a:rPr lang="es-CO" sz="3200" dirty="0" err="1">
                <a:solidFill>
                  <a:srgbClr val="001059"/>
                </a:solidFill>
                <a:latin typeface="Nunito Sans Black"/>
                <a:ea typeface="Nunito Sans Black"/>
                <a:cs typeface="Nunito Sans Black"/>
                <a:sym typeface="Nunito Sans Black"/>
              </a:rPr>
              <a:t>Exercise</a:t>
            </a:r>
            <a:r>
              <a:rPr lang="es-CO" sz="3200" dirty="0">
                <a:solidFill>
                  <a:srgbClr val="001059"/>
                </a:solidFill>
                <a:latin typeface="Nunito Sans Black"/>
                <a:ea typeface="Nunito Sans Black"/>
                <a:cs typeface="Nunito Sans Black"/>
                <a:sym typeface="Nunito Sans Black"/>
              </a:rPr>
              <a:t> </a:t>
            </a:r>
            <a:endParaRPr sz="3200" b="0" i="0" u="none" strike="noStrike" cap="none" dirty="0">
              <a:solidFill>
                <a:srgbClr val="000000"/>
              </a:solidFill>
              <a:latin typeface="Arial"/>
              <a:ea typeface="Arial"/>
              <a:cs typeface="Arial"/>
              <a:sym typeface="Arial"/>
            </a:endParaRPr>
          </a:p>
        </p:txBody>
      </p:sp>
      <p:sp>
        <p:nvSpPr>
          <p:cNvPr id="224" name="Google Shape;224;p31"/>
          <p:cNvSpPr txBox="1"/>
          <p:nvPr/>
        </p:nvSpPr>
        <p:spPr>
          <a:xfrm>
            <a:off x="1257261" y="1545817"/>
            <a:ext cx="6056754" cy="5312183"/>
          </a:xfrm>
          <a:prstGeom prst="rect">
            <a:avLst/>
          </a:prstGeom>
          <a:noFill/>
          <a:ln>
            <a:noFill/>
          </a:ln>
        </p:spPr>
        <p:txBody>
          <a:bodyPr spcFirstLastPara="1" wrap="square" lIns="91425" tIns="45700" rIns="91425" bIns="45700" anchor="t" anchorCtr="0">
            <a:spAutoFit/>
          </a:bodyPr>
          <a:lstStyle/>
          <a:p>
            <a:pPr>
              <a:lnSpc>
                <a:spcPct val="115000"/>
              </a:lnSpc>
              <a:spcAft>
                <a:spcPts val="1000"/>
              </a:spcAft>
            </a:pPr>
            <a:r>
              <a:rPr lang="en-GB" sz="1600" b="1" dirty="0">
                <a:effectLst/>
                <a:latin typeface="Nunito Sans" pitchFamily="2" charset="0"/>
                <a:ea typeface="Calibri" panose="020F0502020204030204" pitchFamily="34" charset="0"/>
                <a:cs typeface="Times New Roman" panose="02020603050405020304" pitchFamily="18" charset="0"/>
              </a:rPr>
              <a:t>4. The Marketing Director suggests that candidates ought to pay attention to …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a) CV’s presentation.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b) other companies.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c) other competitors.</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 </a:t>
            </a:r>
            <a:r>
              <a:rPr lang="en-GB" sz="1600" b="1" dirty="0">
                <a:effectLst/>
                <a:latin typeface="Nunito Sans" pitchFamily="2" charset="0"/>
                <a:ea typeface="Calibri" panose="020F0502020204030204" pitchFamily="34" charset="0"/>
                <a:cs typeface="Times New Roman" panose="02020603050405020304" pitchFamily="18" charset="0"/>
              </a:rPr>
              <a:t>5. The Marketing Director says that very often CV’s include …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a) necessary details.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b) unimportant information.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c) very little information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b="1" dirty="0">
                <a:effectLst/>
                <a:latin typeface="Nunito Sans" pitchFamily="2" charset="0"/>
                <a:ea typeface="Calibri" panose="020F0502020204030204" pitchFamily="34" charset="0"/>
                <a:cs typeface="Times New Roman" panose="02020603050405020304" pitchFamily="18" charset="0"/>
              </a:rPr>
              <a:t> 6. Candidates should remember that employers …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a) are typical people.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b) are very busy people. </a:t>
            </a:r>
            <a:endParaRPr lang="es-CO" sz="1600" dirty="0">
              <a:effectLst/>
              <a:latin typeface="Nunito Sans" pitchFamily="2" charset="0"/>
              <a:ea typeface="Calibri" panose="020F0502020204030204" pitchFamily="34" charset="0"/>
              <a:cs typeface="Times New Roman" panose="02020603050405020304" pitchFamily="18" charset="0"/>
            </a:endParaRPr>
          </a:p>
          <a:p>
            <a:pPr>
              <a:lnSpc>
                <a:spcPct val="115000"/>
              </a:lnSpc>
              <a:spcAft>
                <a:spcPts val="1000"/>
              </a:spcAft>
            </a:pPr>
            <a:r>
              <a:rPr lang="en-GB" sz="1600" dirty="0">
                <a:effectLst/>
                <a:latin typeface="Nunito Sans" pitchFamily="2" charset="0"/>
                <a:ea typeface="Calibri" panose="020F0502020204030204" pitchFamily="34" charset="0"/>
                <a:cs typeface="Times New Roman" panose="02020603050405020304" pitchFamily="18" charset="0"/>
              </a:rPr>
              <a:t>c) make an impression on people. </a:t>
            </a:r>
            <a:endParaRPr lang="es-ES" sz="1600" b="0" i="0" strike="noStrike" cap="none" dirty="0">
              <a:solidFill>
                <a:srgbClr val="000000"/>
              </a:solidFill>
              <a:latin typeface="Nunito Sans" pitchFamily="2" charset="0"/>
              <a:sym typeface="Arial"/>
            </a:endParaRPr>
          </a:p>
        </p:txBody>
      </p:sp>
    </p:spTree>
    <p:extLst>
      <p:ext uri="{BB962C8B-B14F-4D97-AF65-F5344CB8AC3E}">
        <p14:creationId xmlns:p14="http://schemas.microsoft.com/office/powerpoint/2010/main" val="92260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l="42726"/>
          <a:stretch/>
        </p:blipFill>
        <p:spPr>
          <a:xfrm>
            <a:off x="8264106" y="0"/>
            <a:ext cx="3927894" cy="6858000"/>
          </a:xfrm>
          <a:prstGeom prst="rect">
            <a:avLst/>
          </a:prstGeom>
          <a:noFill/>
          <a:ln>
            <a:noFill/>
          </a:ln>
        </p:spPr>
      </p:pic>
      <p:sp>
        <p:nvSpPr>
          <p:cNvPr id="217" name="Google Shape;217;p31"/>
          <p:cNvSpPr/>
          <p:nvPr/>
        </p:nvSpPr>
        <p:spPr>
          <a:xfrm>
            <a:off x="8264106" y="0"/>
            <a:ext cx="392789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 name="Google Shape;218;p31"/>
          <p:cNvGrpSpPr/>
          <p:nvPr/>
        </p:nvGrpSpPr>
        <p:grpSpPr>
          <a:xfrm>
            <a:off x="189780" y="51012"/>
            <a:ext cx="9737058" cy="770002"/>
            <a:chOff x="597743" y="203053"/>
            <a:chExt cx="9737058" cy="770002"/>
          </a:xfrm>
        </p:grpSpPr>
        <p:pic>
          <p:nvPicPr>
            <p:cNvPr id="219" name="Google Shape;219;p31"/>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20" name="Google Shape;220;p31"/>
            <p:cNvPicPr preferRelativeResize="0"/>
            <p:nvPr/>
          </p:nvPicPr>
          <p:blipFill rotWithShape="1">
            <a:blip r:embed="rId5">
              <a:alphaModFix/>
            </a:blip>
            <a:srcRect/>
            <a:stretch/>
          </p:blipFill>
          <p:spPr>
            <a:xfrm>
              <a:off x="8911129" y="203053"/>
              <a:ext cx="1423672" cy="770002"/>
            </a:xfrm>
            <a:prstGeom prst="rect">
              <a:avLst/>
            </a:prstGeom>
            <a:noFill/>
            <a:ln>
              <a:noFill/>
            </a:ln>
          </p:spPr>
        </p:pic>
      </p:grpSp>
      <p:pic>
        <p:nvPicPr>
          <p:cNvPr id="221" name="Google Shape;221;p31"/>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23" name="Google Shape;223;p31"/>
          <p:cNvSpPr txBox="1"/>
          <p:nvPr/>
        </p:nvSpPr>
        <p:spPr>
          <a:xfrm>
            <a:off x="1513775" y="1300459"/>
            <a:ext cx="471004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3200" dirty="0">
                <a:solidFill>
                  <a:srgbClr val="001059"/>
                </a:solidFill>
                <a:latin typeface="Nunito Sans Black"/>
                <a:ea typeface="Nunito Sans Black"/>
                <a:cs typeface="Nunito Sans Black"/>
                <a:sym typeface="Nunito Sans Black"/>
              </a:rPr>
              <a:t> </a:t>
            </a:r>
            <a:r>
              <a:rPr lang="es-CO" sz="3200" dirty="0" err="1">
                <a:solidFill>
                  <a:srgbClr val="001059"/>
                </a:solidFill>
                <a:latin typeface="Nunito Sans Black"/>
                <a:ea typeface="Nunito Sans Black"/>
                <a:cs typeface="Nunito Sans Black"/>
                <a:sym typeface="Nunito Sans Black"/>
              </a:rPr>
              <a:t>Let’s</a:t>
            </a:r>
            <a:r>
              <a:rPr lang="es-CO" sz="3200" dirty="0">
                <a:solidFill>
                  <a:srgbClr val="001059"/>
                </a:solidFill>
                <a:latin typeface="Nunito Sans Black"/>
                <a:ea typeface="Nunito Sans Black"/>
                <a:cs typeface="Nunito Sans Black"/>
                <a:sym typeface="Nunito Sans Black"/>
              </a:rPr>
              <a:t> </a:t>
            </a:r>
            <a:r>
              <a:rPr lang="es-CO" sz="3200" dirty="0" err="1">
                <a:solidFill>
                  <a:srgbClr val="001059"/>
                </a:solidFill>
                <a:latin typeface="Nunito Sans Black"/>
                <a:ea typeface="Nunito Sans Black"/>
                <a:cs typeface="Nunito Sans Black"/>
                <a:sym typeface="Nunito Sans Black"/>
              </a:rPr>
              <a:t>play</a:t>
            </a:r>
            <a:r>
              <a:rPr lang="es-CO" sz="3200" dirty="0">
                <a:solidFill>
                  <a:srgbClr val="001059"/>
                </a:solidFill>
                <a:latin typeface="Nunito Sans Black"/>
                <a:ea typeface="Nunito Sans Black"/>
                <a:cs typeface="Nunito Sans Black"/>
                <a:sym typeface="Nunito Sans Black"/>
              </a:rPr>
              <a:t> with </a:t>
            </a:r>
            <a:r>
              <a:rPr lang="es-CO" sz="3200" dirty="0" err="1">
                <a:solidFill>
                  <a:srgbClr val="001059"/>
                </a:solidFill>
                <a:latin typeface="Nunito Sans Black"/>
                <a:ea typeface="Nunito Sans Black"/>
                <a:cs typeface="Nunito Sans Black"/>
                <a:sym typeface="Nunito Sans Black"/>
              </a:rPr>
              <a:t>words</a:t>
            </a:r>
            <a:r>
              <a:rPr lang="es-CO" sz="3200" dirty="0">
                <a:solidFill>
                  <a:srgbClr val="001059"/>
                </a:solidFill>
                <a:latin typeface="Nunito Sans Black"/>
                <a:ea typeface="Nunito Sans Black"/>
                <a:cs typeface="Nunito Sans Black"/>
                <a:sym typeface="Nunito Sans Black"/>
              </a:rPr>
              <a:t> </a:t>
            </a:r>
            <a:endParaRPr sz="32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EB53FA60-82AA-A891-780B-8A43FDB5F90A}"/>
              </a:ext>
            </a:extLst>
          </p:cNvPr>
          <p:cNvPicPr>
            <a:picLocks noChangeAspect="1"/>
          </p:cNvPicPr>
          <p:nvPr/>
        </p:nvPicPr>
        <p:blipFill rotWithShape="1">
          <a:blip r:embed="rId7"/>
          <a:srcRect l="24072" t="27086" r="25605" b="27516"/>
          <a:stretch/>
        </p:blipFill>
        <p:spPr>
          <a:xfrm>
            <a:off x="1159814" y="2153264"/>
            <a:ext cx="6135329" cy="3111909"/>
          </a:xfrm>
          <a:prstGeom prst="rect">
            <a:avLst/>
          </a:prstGeom>
        </p:spPr>
      </p:pic>
      <p:sp>
        <p:nvSpPr>
          <p:cNvPr id="5" name="CuadroTexto 4">
            <a:extLst>
              <a:ext uri="{FF2B5EF4-FFF2-40B4-BE49-F238E27FC236}">
                <a16:creationId xmlns:a16="http://schemas.microsoft.com/office/drawing/2014/main" id="{84668904-7CF8-3ED4-3C9D-D56BF50D6AED}"/>
              </a:ext>
            </a:extLst>
          </p:cNvPr>
          <p:cNvSpPr txBox="1"/>
          <p:nvPr/>
        </p:nvSpPr>
        <p:spPr>
          <a:xfrm>
            <a:off x="1276665" y="5557541"/>
            <a:ext cx="6098458" cy="523220"/>
          </a:xfrm>
          <a:prstGeom prst="rect">
            <a:avLst/>
          </a:prstGeom>
          <a:noFill/>
        </p:spPr>
        <p:txBody>
          <a:bodyPr wrap="square">
            <a:spAutoFit/>
          </a:bodyPr>
          <a:lstStyle/>
          <a:p>
            <a:r>
              <a:rPr lang="es-CO" dirty="0"/>
              <a:t>https://es.educaplay.com/recursos-educativos/19307043-curriculum_vitae.html</a:t>
            </a:r>
          </a:p>
        </p:txBody>
      </p:sp>
    </p:spTree>
    <p:extLst>
      <p:ext uri="{BB962C8B-B14F-4D97-AF65-F5344CB8AC3E}">
        <p14:creationId xmlns:p14="http://schemas.microsoft.com/office/powerpoint/2010/main" val="59603030"/>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780</TotalTime>
  <Words>1371</Words>
  <Application>Microsoft Office PowerPoint</Application>
  <PresentationFormat>Panorámica</PresentationFormat>
  <Paragraphs>118</Paragraphs>
  <Slides>16</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Aptos</vt:lpstr>
      <vt:lpstr>Nunito Sans </vt:lpstr>
      <vt:lpstr>Nunito Sans Black</vt:lpstr>
      <vt:lpstr>Nunito Sans</vt: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Cymetria Diseño</dc:creator>
  <cp:lastModifiedBy>Carolina Gomez Melendez</cp:lastModifiedBy>
  <cp:revision>17</cp:revision>
  <dcterms:created xsi:type="dcterms:W3CDTF">2023-12-20T20:41:55Z</dcterms:created>
  <dcterms:modified xsi:type="dcterms:W3CDTF">2024-05-29T21:49:27Z</dcterms:modified>
</cp:coreProperties>
</file>